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93" r:id="rId2"/>
    <p:sldId id="294" r:id="rId3"/>
    <p:sldId id="296" r:id="rId4"/>
    <p:sldId id="335" r:id="rId5"/>
    <p:sldId id="336" r:id="rId6"/>
    <p:sldId id="299" r:id="rId7"/>
    <p:sldId id="338" r:id="rId8"/>
    <p:sldId id="340" r:id="rId9"/>
    <p:sldId id="342" r:id="rId10"/>
    <p:sldId id="298" r:id="rId11"/>
    <p:sldId id="359" r:id="rId12"/>
    <p:sldId id="297" r:id="rId13"/>
    <p:sldId id="343" r:id="rId14"/>
    <p:sldId id="360" r:id="rId15"/>
    <p:sldId id="361" r:id="rId16"/>
    <p:sldId id="362" r:id="rId17"/>
    <p:sldId id="32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>
      <p:cViewPr>
        <p:scale>
          <a:sx n="60" d="100"/>
          <a:sy n="60" d="100"/>
        </p:scale>
        <p:origin x="-2544" y="-1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2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2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0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1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9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1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0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F048-FBF2-4F13-84FE-BA401309436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9F2E-3A14-426F-AE8C-FE7A9C8C0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lo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>
            <a:off x="0" y="0"/>
            <a:ext cx="8032842" cy="6093297"/>
          </a:xfrm>
          <a:prstGeom prst="rect">
            <a:avLst/>
          </a:prstGeom>
        </p:spPr>
      </p:pic>
      <p:pic>
        <p:nvPicPr>
          <p:cNvPr id="4" name="Picture 1" descr="cov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448"/>
            <a:ext cx="12192000" cy="1590243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40" y="5431736"/>
            <a:ext cx="2854712" cy="52099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847381" y="3429000"/>
            <a:ext cx="8246853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48100" y="930166"/>
            <a:ext cx="6724135" cy="359844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Ст. преподаватель  каф. русского языка  РУДН Рубцова Д.Н.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i="1" dirty="0">
                <a:latin typeface="Cambria" panose="02040503050406030204" pitchFamily="18" charset="0"/>
              </a:rPr>
              <a:t/>
            </a:r>
            <a:br>
              <a:rPr lang="ru-RU" b="1" i="1" dirty="0"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57119" y="2481370"/>
            <a:ext cx="619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4264" y="1071735"/>
            <a:ext cx="10833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b="1" dirty="0" smtClean="0"/>
              <a:t>Что же такое  лексический минимум?</a:t>
            </a:r>
          </a:p>
          <a:p>
            <a:r>
              <a:rPr lang="ru-RU" sz="2000" dirty="0" smtClean="0"/>
              <a:t>Попытки создания лексического минимума были предприняты в 1968 году.</a:t>
            </a:r>
          </a:p>
          <a:p>
            <a:r>
              <a:rPr lang="ru-RU" sz="2000" dirty="0" smtClean="0"/>
              <a:t>На магнитную плёнку были записаны беседы, диалоги в магазинах, в поликлинике, разговоры по телефону 678 основных и 919 второстепенных информантов.</a:t>
            </a:r>
          </a:p>
          <a:p>
            <a:r>
              <a:rPr lang="ru-RU" sz="2000" dirty="0" smtClean="0"/>
              <a:t>В список вошли слова, встретившиеся в 400 порциях не менее 8 раз.</a:t>
            </a:r>
          </a:p>
          <a:p>
            <a:r>
              <a:rPr lang="ru-RU" sz="2000" dirty="0" smtClean="0"/>
              <a:t>На основе анализа сначала был составлен глагольный словарь, а затем лексический минимум.</a:t>
            </a:r>
          </a:p>
          <a:p>
            <a:r>
              <a:rPr lang="ru-RU" sz="2000" dirty="0" smtClean="0"/>
              <a:t>Гипотеза создания Лексического минимума </a:t>
            </a:r>
            <a:r>
              <a:rPr lang="ru-RU" sz="2000" dirty="0"/>
              <a:t>х</a:t>
            </a:r>
            <a:r>
              <a:rPr lang="ru-RU" sz="2000" dirty="0" smtClean="0"/>
              <a:t>орошо выражена в словах Яна Коменского: Учитель не должен учить столько, сколько сам может, но столько, сколько ученик может понять.</a:t>
            </a:r>
          </a:p>
          <a:p>
            <a:pPr algn="ctr"/>
            <a:r>
              <a:rPr lang="ru-RU" sz="2000" b="1" dirty="0" smtClean="0"/>
              <a:t>Методические принципы, положенные в основу лексических минимумов:</a:t>
            </a:r>
          </a:p>
          <a:p>
            <a:r>
              <a:rPr lang="ru-RU" sz="2000" dirty="0" smtClean="0"/>
              <a:t>Ситуативность</a:t>
            </a:r>
          </a:p>
          <a:p>
            <a:r>
              <a:rPr lang="ru-RU" sz="2000" dirty="0" smtClean="0"/>
              <a:t>Тематическая ценность</a:t>
            </a:r>
          </a:p>
          <a:p>
            <a:r>
              <a:rPr lang="ru-RU" sz="2000" dirty="0" smtClean="0"/>
              <a:t>Профессиональная направленность</a:t>
            </a:r>
          </a:p>
          <a:p>
            <a:r>
              <a:rPr lang="ru-RU" sz="2000" dirty="0" smtClean="0"/>
              <a:t>Методическая целесообразность (соотношение с изучаемой грамматикой, фонетикой, с учебной литературой)</a:t>
            </a:r>
          </a:p>
          <a:p>
            <a:r>
              <a:rPr lang="ru-RU" sz="2000" dirty="0" smtClean="0"/>
              <a:t>Однако словарь –минимум не должен рассматриваться как предел, который нельзя переступить</a:t>
            </a:r>
          </a:p>
          <a:p>
            <a:endParaRPr lang="ru-RU" sz="2000" dirty="0" smtClean="0"/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1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4264" y="1071735"/>
            <a:ext cx="108337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Почему нужны лексические минимумы?</a:t>
            </a:r>
          </a:p>
          <a:p>
            <a:r>
              <a:rPr lang="ru-RU" sz="2000" dirty="0" smtClean="0"/>
              <a:t> Известный филолог  </a:t>
            </a:r>
            <a:r>
              <a:rPr lang="ru-RU" sz="2000" dirty="0" err="1" smtClean="0"/>
              <a:t>Жинкин</a:t>
            </a:r>
            <a:r>
              <a:rPr lang="ru-RU" sz="2000" dirty="0" smtClean="0"/>
              <a:t> в книге «Психология речи» описал механизмы оперативной памяти при восприятии неродного языка. В частности, он сказал, что она (память) не удерживает большого количества слов.</a:t>
            </a:r>
          </a:p>
          <a:p>
            <a:r>
              <a:rPr lang="ru-RU" sz="2000" dirty="0" smtClean="0"/>
              <a:t>Усвоение лексики связано с механизмом слуховой памяти, </a:t>
            </a:r>
            <a:r>
              <a:rPr lang="ru-RU" sz="2000" dirty="0" err="1" smtClean="0"/>
              <a:t>речедвигательным</a:t>
            </a:r>
            <a:r>
              <a:rPr lang="ru-RU" sz="2000" dirty="0" smtClean="0"/>
              <a:t> анализатором.</a:t>
            </a:r>
          </a:p>
          <a:p>
            <a:r>
              <a:rPr lang="ru-RU" sz="2000" dirty="0" smtClean="0"/>
              <a:t>Как известно, наша память делится на долговременную и кратковременную.</a:t>
            </a:r>
          </a:p>
          <a:p>
            <a:r>
              <a:rPr lang="ru-RU" sz="2000" dirty="0"/>
              <a:t>" Отбор слов и конструкций происходит в долговременной памяти,- писал Н.И. </a:t>
            </a:r>
            <a:r>
              <a:rPr lang="ru-RU" sz="2000" dirty="0" err="1"/>
              <a:t>Жинкин</a:t>
            </a:r>
            <a:r>
              <a:rPr lang="ru-RU" sz="2000" dirty="0"/>
              <a:t>,- а операции сочетания слов на основе определенных правил складываются в оперативной </a:t>
            </a:r>
            <a:r>
              <a:rPr lang="ru-RU" sz="2000" dirty="0" smtClean="0"/>
              <a:t>памяти»</a:t>
            </a:r>
          </a:p>
          <a:p>
            <a:pPr algn="ctr"/>
            <a:r>
              <a:rPr lang="ru-RU" sz="2000" dirty="0" smtClean="0"/>
              <a:t>Кратковременная память</a:t>
            </a:r>
          </a:p>
          <a:p>
            <a:r>
              <a:rPr lang="ru-RU" sz="2000" dirty="0" smtClean="0"/>
              <a:t>Кратковременная память  </a:t>
            </a:r>
            <a:r>
              <a:rPr lang="ru-RU" sz="2000" dirty="0"/>
              <a:t>обслуживает </a:t>
            </a:r>
            <a:r>
              <a:rPr lang="ru-RU" sz="2000" dirty="0" smtClean="0"/>
              <a:t>речевую деятельность  </a:t>
            </a:r>
            <a:r>
              <a:rPr lang="ru-RU" sz="2000" dirty="0"/>
              <a:t>человека очень ограниченное время, примерно 20 </a:t>
            </a:r>
            <a:r>
              <a:rPr lang="ru-RU" sz="2000" dirty="0" smtClean="0"/>
              <a:t>секунд. Но </a:t>
            </a:r>
            <a:r>
              <a:rPr lang="ru-RU" sz="2000" dirty="0"/>
              <a:t>процесс забывания при необходимости можно задержать на сравнительное долгое время путем повторения. Повторение обеспечивает, с одной стороны, удержание материала в КП, а с другой- способствует переводу материала в ДП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/>
              <a:t>Долговременная память: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Её </a:t>
            </a:r>
            <a:r>
              <a:rPr lang="ru-RU" sz="2000" dirty="0"/>
              <a:t>задача состоит в сохранении языковых правил, лексико-грамматических схем, сочетания слов, необходимых для кодирования и декодирования сообщений.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625" y="1184994"/>
            <a:ext cx="9936888" cy="5404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rebuchet MS" panose="020B0603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9185" y="1305342"/>
            <a:ext cx="110193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практики обучения ИЯ не менее важен вопрос использования произвольной и непроизвольной памяти. </a:t>
            </a:r>
            <a:endParaRPr lang="ru-RU" sz="2400" dirty="0" smtClean="0"/>
          </a:p>
          <a:p>
            <a:r>
              <a:rPr lang="ru-RU" sz="2400" dirty="0" smtClean="0"/>
              <a:t>Произвольная </a:t>
            </a:r>
            <a:r>
              <a:rPr lang="ru-RU" sz="2400" dirty="0"/>
              <a:t>память основана на целенаправленном запоминании и воспроизведении материала, непроизвольная- на запоминании языковых единиц без специально поставленной цели.</a:t>
            </a:r>
          </a:p>
          <a:p>
            <a:r>
              <a:rPr lang="ru-RU" sz="2400" dirty="0"/>
              <a:t>В процессе обучения целесообразно практиковать оба вида заучивания- произвольное и непроизвольное. Но всегда следует иметь в виду особенности выполняемой деятельности: в устной речи будут преобладать упражнения, рассчитанные на непроизвольное запоминание, в письменной - на произвольное, в подготовленной устной речи процент заданий на произвольное запоминание будет больше, чем в неподготовленной.</a:t>
            </a:r>
          </a:p>
        </p:txBody>
      </p:sp>
    </p:spTree>
    <p:extLst>
      <p:ext uri="{BB962C8B-B14F-4D97-AF65-F5344CB8AC3E}">
        <p14:creationId xmlns:p14="http://schemas.microsoft.com/office/powerpoint/2010/main" val="9967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49576" y="472111"/>
            <a:ext cx="6711775" cy="3737281"/>
          </a:xfrm>
        </p:spPr>
        <p:txBody>
          <a:bodyPr>
            <a:normAutofit fontScale="90000"/>
          </a:bodyPr>
          <a:lstStyle/>
          <a:p>
            <a:r>
              <a:rPr lang="ru-RU" sz="3900" b="1" u="sng" cap="small" dirty="0" smtClean="0">
                <a:solidFill>
                  <a:srgbClr val="0D62B2"/>
                </a:solidFill>
                <a:latin typeface="Trebuchet MS"/>
                <a:cs typeface="Trebuchet MS"/>
              </a:rPr>
              <a:t/>
            </a:r>
            <a:br>
              <a:rPr lang="ru-RU" sz="3900" b="1" u="sng" cap="small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3900" b="1" u="sng" cap="small" dirty="0" smtClean="0">
                <a:solidFill>
                  <a:srgbClr val="0D62B2"/>
                </a:solidFill>
                <a:latin typeface="Trebuchet MS"/>
                <a:cs typeface="Trebuchet MS"/>
              </a:rPr>
              <a:t>ТРУДНОСТИ В ПРЕПОДАВАНИИ РУССКОЙ ЛЕКСИКИ:</a:t>
            </a:r>
            <a:br>
              <a:rPr lang="ru-RU" sz="3900" b="1" u="sng" cap="small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2700" dirty="0">
                <a:latin typeface="+mn-lt"/>
                <a:ea typeface="+mn-ea"/>
                <a:cs typeface="+mn-cs"/>
              </a:rPr>
              <a:t>1. </a:t>
            </a:r>
            <a:r>
              <a:rPr lang="ru-RU" sz="3600" dirty="0">
                <a:latin typeface="+mn-lt"/>
                <a:ea typeface="+mn-ea"/>
                <a:cs typeface="+mn-cs"/>
              </a:rPr>
              <a:t>Большой объём словарного запаса (4 тысячи корней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)</a:t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r>
              <a:rPr lang="ru-RU" sz="3600" dirty="0" smtClean="0">
                <a:latin typeface="+mn-lt"/>
                <a:ea typeface="+mn-ea"/>
                <a:cs typeface="+mn-cs"/>
              </a:rPr>
              <a:t>2. Сложная словообразовательная система (11 тысяч словообразовательных моделей)</a:t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r>
              <a:rPr lang="ru-RU" sz="3600" dirty="0" smtClean="0">
                <a:latin typeface="+mn-lt"/>
                <a:ea typeface="+mn-ea"/>
                <a:cs typeface="+mn-cs"/>
              </a:rPr>
              <a:t>3.Сложная грамматическая организация (около 300 флексий)</a:t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endParaRPr lang="ru-RU" sz="3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8377" y="266270"/>
            <a:ext cx="6711775" cy="9187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Система в обучении лексике </a:t>
            </a:r>
            <a:endParaRPr lang="ru-RU" sz="3900" b="1" u="sng" cap="small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787" y="1529894"/>
            <a:ext cx="90021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ВВЕДЕНИЕ НОВОЙ ЛЕКСИКИ</a:t>
            </a:r>
          </a:p>
          <a:p>
            <a:r>
              <a:rPr lang="ru-RU" sz="2400" dirty="0" smtClean="0"/>
              <a:t>А) услышать слово, его звуковую характеристику</a:t>
            </a:r>
          </a:p>
          <a:p>
            <a:r>
              <a:rPr lang="ru-RU" sz="2400" dirty="0" smtClean="0"/>
              <a:t>Б) увидеть слово и особенности его написания</a:t>
            </a:r>
          </a:p>
          <a:p>
            <a:r>
              <a:rPr lang="ru-RU" sz="2400" dirty="0" smtClean="0"/>
              <a:t>В) сличить слово с особенностью его написания</a:t>
            </a:r>
          </a:p>
          <a:p>
            <a:r>
              <a:rPr lang="ru-RU" sz="2400" dirty="0" smtClean="0"/>
              <a:t>Г) узнать его лексическое значение</a:t>
            </a:r>
          </a:p>
          <a:p>
            <a:r>
              <a:rPr lang="ru-RU" sz="2400" dirty="0" smtClean="0"/>
              <a:t>Д) наблюдение в словосочетании, предложении</a:t>
            </a:r>
          </a:p>
          <a:p>
            <a:r>
              <a:rPr lang="ru-RU" sz="2400" dirty="0" smtClean="0"/>
              <a:t>Е) произнести, прочитать, написать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93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8377" y="266270"/>
            <a:ext cx="6711775" cy="918724"/>
          </a:xfrm>
        </p:spPr>
        <p:txBody>
          <a:bodyPr>
            <a:normAutofit/>
          </a:bodyPr>
          <a:lstStyle/>
          <a:p>
            <a:r>
              <a:rPr lang="ru-RU" sz="3900" b="1" u="sng" cap="small" dirty="0" smtClean="0">
                <a:solidFill>
                  <a:srgbClr val="0D62B2"/>
                </a:solidFill>
                <a:latin typeface="Trebuchet MS"/>
                <a:cs typeface="Trebuchet MS"/>
              </a:rPr>
              <a:t>МЕТОДИЧЕСКИЕ ПРИЁМЫ</a:t>
            </a:r>
            <a:endParaRPr lang="ru-RU" sz="3900" b="1" u="sng" cap="small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787" y="1529894"/>
            <a:ext cx="90021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и</a:t>
            </a:r>
            <a:r>
              <a:rPr lang="ru-RU" sz="2400" b="1" dirty="0" smtClean="0"/>
              <a:t>спользование </a:t>
            </a:r>
            <a:r>
              <a:rPr lang="ru-RU" sz="2400" b="1" dirty="0"/>
              <a:t>наглядности</a:t>
            </a:r>
            <a:r>
              <a:rPr lang="ru-RU" sz="2400" dirty="0"/>
              <a:t> – предметной (непосредственная демонстрация предмета); изобразительной (предъявление рисунка, схемы); моторной (предъявление действия и называние его). </a:t>
            </a:r>
            <a:endParaRPr lang="ru-RU" sz="2400" dirty="0" smtClean="0"/>
          </a:p>
          <a:p>
            <a:r>
              <a:rPr lang="ru-RU" sz="2400" dirty="0" smtClean="0"/>
              <a:t>К </a:t>
            </a:r>
            <a:r>
              <a:rPr lang="ru-RU" sz="2400" dirty="0"/>
              <a:t>примеру, существительные можно </a:t>
            </a:r>
            <a:r>
              <a:rPr lang="ru-RU" sz="2400" dirty="0" err="1"/>
              <a:t>семантизировать</a:t>
            </a:r>
            <a:r>
              <a:rPr lang="ru-RU" sz="2400" dirty="0"/>
              <a:t> путем демонстрации предметов и их изображений: картинка, фотография, репродукция; глаголы – с помощью иллюстративных действий, </a:t>
            </a:r>
            <a:r>
              <a:rPr lang="ru-RU" sz="2400" dirty="0" smtClean="0"/>
              <a:t>движений; </a:t>
            </a:r>
            <a:r>
              <a:rPr lang="ru-RU" sz="2400" dirty="0"/>
              <a:t>прилагательные </a:t>
            </a:r>
            <a:r>
              <a:rPr lang="ru-RU" sz="2400" i="1" dirty="0"/>
              <a:t>– </a:t>
            </a:r>
            <a:r>
              <a:rPr lang="ru-RU" sz="2400" dirty="0"/>
              <a:t>путем демонстрации разных предметов, различных по цвету, форме, размеру, узору; числительные – на основе картинки с разным числом предметов, а также самих предметов: часов, календаря, таблиц, расписания; наречия – с помощью различных указателей: часов – </a:t>
            </a:r>
            <a:r>
              <a:rPr lang="ru-RU" sz="2400" i="1" dirty="0"/>
              <a:t>рано, поздно, часто</a:t>
            </a:r>
            <a:r>
              <a:rPr lang="ru-RU" sz="2400" dirty="0"/>
              <a:t>; географических карт – </a:t>
            </a:r>
            <a:r>
              <a:rPr lang="ru-RU" sz="2400" i="1" dirty="0"/>
              <a:t>далеко, близко</a:t>
            </a:r>
            <a:r>
              <a:rPr lang="ru-RU" sz="2400" dirty="0"/>
              <a:t>; местоположения – </a:t>
            </a:r>
            <a:r>
              <a:rPr lang="ru-RU" sz="2400" i="1" dirty="0"/>
              <a:t>в аудитории, на столе, в </a:t>
            </a:r>
            <a:r>
              <a:rPr lang="ru-RU" sz="2400" i="1" dirty="0" smtClean="0"/>
              <a:t>столе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93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367" y="142529"/>
            <a:ext cx="900211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местоимения – с участием в </a:t>
            </a:r>
            <a:r>
              <a:rPr lang="ru-RU" sz="2000" b="1" dirty="0" err="1"/>
              <a:t>семантизации</a:t>
            </a:r>
            <a:r>
              <a:rPr lang="ru-RU" sz="2000" b="1" dirty="0"/>
              <a:t> </a:t>
            </a:r>
            <a:r>
              <a:rPr lang="ru-RU" sz="2000" dirty="0"/>
              <a:t>обучаемых (личных местоимений </a:t>
            </a:r>
            <a:r>
              <a:rPr lang="ru-RU" sz="2000" i="1" dirty="0"/>
              <a:t>он, ты, я </a:t>
            </a:r>
            <a:r>
              <a:rPr lang="ru-RU" sz="2000" dirty="0"/>
              <a:t>и того, что принадлежит обучающим – притяжательные местоимения </a:t>
            </a:r>
            <a:r>
              <a:rPr lang="ru-RU" sz="2000" i="1" dirty="0"/>
              <a:t>моя, его, свой</a:t>
            </a:r>
            <a:r>
              <a:rPr lang="ru-RU" sz="2000" dirty="0"/>
              <a:t>); предлоги – путем соотнесения предметов в классе, специальных рисунков (предмет в предмете, на предмете). </a:t>
            </a:r>
            <a:endParaRPr lang="ru-RU" sz="2000" dirty="0" smtClean="0"/>
          </a:p>
          <a:p>
            <a:r>
              <a:rPr lang="ru-RU" sz="2000" dirty="0" smtClean="0"/>
              <a:t>Чаще </a:t>
            </a:r>
            <a:r>
              <a:rPr lang="ru-RU" sz="2000" dirty="0"/>
              <a:t>эти способы привлекаются на начальном этапе обучения. С помощью наглядности </a:t>
            </a:r>
            <a:r>
              <a:rPr lang="ru-RU" sz="2000" dirty="0" err="1"/>
              <a:t>семантизируются</a:t>
            </a:r>
            <a:r>
              <a:rPr lang="ru-RU" sz="2000" dirty="0"/>
              <a:t>: конкретные предметы; пространственные понятия и ориентиры; объекты и др.; </a:t>
            </a:r>
          </a:p>
          <a:p>
            <a:r>
              <a:rPr lang="ru-RU" sz="2000" dirty="0" smtClean="0"/>
              <a:t>2)</a:t>
            </a:r>
            <a:r>
              <a:rPr lang="ru-RU" sz="2000" dirty="0"/>
              <a:t> </a:t>
            </a:r>
            <a:r>
              <a:rPr lang="ru-RU" sz="2000" b="1" dirty="0"/>
              <a:t>использование </a:t>
            </a:r>
            <a:r>
              <a:rPr lang="ru-RU" sz="2000" b="1" dirty="0" smtClean="0"/>
              <a:t>синонимов: </a:t>
            </a:r>
            <a:r>
              <a:rPr lang="ru-RU" sz="2000" dirty="0" smtClean="0"/>
              <a:t>здесь=тут; </a:t>
            </a:r>
          </a:p>
          <a:p>
            <a:endParaRPr lang="ru-RU" sz="2000" dirty="0" smtClean="0"/>
          </a:p>
          <a:p>
            <a:r>
              <a:rPr lang="ru-RU" sz="2000" b="1" dirty="0" smtClean="0"/>
              <a:t>3) </a:t>
            </a:r>
            <a:r>
              <a:rPr lang="ru-RU" sz="2000" b="1" dirty="0"/>
              <a:t>использование антонимов</a:t>
            </a:r>
            <a:r>
              <a:rPr lang="ru-RU" sz="2000" dirty="0"/>
              <a:t> </a:t>
            </a:r>
            <a:r>
              <a:rPr lang="ru-RU" sz="2000" dirty="0" smtClean="0"/>
              <a:t>: хорошо=/=плохо</a:t>
            </a:r>
          </a:p>
          <a:p>
            <a:endParaRPr lang="ru-RU" sz="2000" dirty="0" smtClean="0"/>
          </a:p>
          <a:p>
            <a:r>
              <a:rPr lang="ru-RU" sz="2000" dirty="0" smtClean="0"/>
              <a:t>4) </a:t>
            </a:r>
            <a:r>
              <a:rPr lang="ru-RU" sz="2000" b="1" dirty="0" smtClean="0"/>
              <a:t>г</a:t>
            </a:r>
            <a:r>
              <a:rPr lang="ru-RU" sz="2000" b="1" dirty="0" smtClean="0"/>
              <a:t>руппировка </a:t>
            </a:r>
            <a:r>
              <a:rPr lang="ru-RU" sz="2000" dirty="0"/>
              <a:t>слов </a:t>
            </a:r>
            <a:r>
              <a:rPr lang="ru-RU" sz="2000" dirty="0"/>
              <a:t>как по смыслу, так и по тематико-ситуативному принципу, по употреблению в </a:t>
            </a:r>
            <a:r>
              <a:rPr lang="ru-RU" sz="2000" dirty="0"/>
              <a:t>речи: </a:t>
            </a:r>
            <a:r>
              <a:rPr lang="ru-RU" sz="2000" i="1" dirty="0"/>
              <a:t>кукла, машина, мишка, пирамидка – как игрушка</a:t>
            </a:r>
            <a:r>
              <a:rPr lang="ru-RU" sz="2000" i="1" dirty="0"/>
              <a:t>.</a:t>
            </a:r>
            <a:r>
              <a:rPr lang="ru-RU" sz="2000" i="1" dirty="0"/>
              <a:t> </a:t>
            </a:r>
            <a:endParaRPr lang="ru-RU" sz="2000" i="1" dirty="0" smtClean="0"/>
          </a:p>
          <a:p>
            <a:r>
              <a:rPr lang="ru-RU" sz="2000" i="1" dirty="0" smtClean="0"/>
              <a:t>5) </a:t>
            </a:r>
            <a:r>
              <a:rPr lang="ru-RU" sz="2000" dirty="0"/>
              <a:t>при работе над словарем актуальны такие принципы: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</a:t>
            </a:r>
            <a:r>
              <a:rPr lang="ru-RU" sz="2000" dirty="0" smtClean="0"/>
              <a:t>) </a:t>
            </a:r>
            <a:r>
              <a:rPr lang="ru-RU" sz="2000" dirty="0"/>
              <a:t>следует усваивать все </a:t>
            </a:r>
            <a:r>
              <a:rPr lang="ru-RU" sz="2000" b="1" dirty="0"/>
              <a:t>самые употребительные случаи </a:t>
            </a:r>
            <a:r>
              <a:rPr lang="ru-RU" sz="2000" dirty="0"/>
              <a:t>использования конкретного слова;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7</a:t>
            </a:r>
            <a:r>
              <a:rPr lang="ru-RU" sz="2000" dirty="0" smtClean="0"/>
              <a:t>) </a:t>
            </a:r>
            <a:r>
              <a:rPr lang="ru-RU" sz="2000" dirty="0"/>
              <a:t>следует работать над словами </a:t>
            </a:r>
            <a:r>
              <a:rPr lang="ru-RU" sz="2000" b="1" dirty="0"/>
              <a:t>с учетом их реальной связи друг с </a:t>
            </a:r>
            <a:r>
              <a:rPr lang="ru-RU" sz="2000" b="1" dirty="0" smtClean="0"/>
              <a:t>другом</a:t>
            </a:r>
            <a:r>
              <a:rPr lang="ru-RU" sz="2000" dirty="0" smtClean="0"/>
              <a:t>: качество:</a:t>
            </a:r>
            <a:r>
              <a:rPr lang="ru-RU" sz="2000" dirty="0"/>
              <a:t> </a:t>
            </a:r>
            <a:r>
              <a:rPr lang="ru-RU" sz="2000" i="1" dirty="0"/>
              <a:t>хороший – плохой, добрый – злой, веселый – грустный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8) По тематическому признаку: прилагательные к теме </a:t>
            </a:r>
            <a:r>
              <a:rPr lang="ru-RU" sz="2000" smtClean="0"/>
              <a:t>«Город»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2982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57552" y="2461939"/>
            <a:ext cx="9031014" cy="1325563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6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50883" y="32170"/>
            <a:ext cx="12191996" cy="6858000"/>
            <a:chOff x="0" y="1"/>
            <a:chExt cx="12191996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1996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8" descr="we02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51" y="1208088"/>
            <a:ext cx="3817848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683" y="1283848"/>
            <a:ext cx="9936888" cy="5243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– документ, содержащий описание минимальных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обязательных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требований к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целям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содержанию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обучения на конкретном уровне владения РКИ.</a:t>
            </a:r>
          </a:p>
          <a:p>
            <a:pPr marL="0" indent="0">
              <a:buNone/>
            </a:pP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Уровень владения языком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– степень </a:t>
            </a:r>
            <a:r>
              <a:rPr lang="ru-RU" altLang="ru-RU" sz="32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коммуникативной компетенции, обеспечивающей возможность общаться на русском языке с использованием необходимых навыков и умений.</a:t>
            </a:r>
          </a:p>
          <a:p>
            <a:pPr marL="0" indent="0">
              <a:buNone/>
            </a:pPr>
            <a:endParaRPr lang="ru-RU" sz="2400" dirty="0" smtClean="0">
              <a:latin typeface="Trebuchet MS" panose="020B0603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683" y="587865"/>
            <a:ext cx="9936888" cy="59863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ЛЕКСИЧЕСКИЙ МИНИМУМ (А1</a:t>
            </a:r>
            <a:r>
              <a:rPr lang="ru-RU" sz="1800" b="1" dirty="0" smtClean="0"/>
              <a:t>)</a:t>
            </a:r>
            <a:endParaRPr lang="en-US" sz="1800" b="1" dirty="0" smtClean="0"/>
          </a:p>
          <a:p>
            <a:pPr marL="0" indent="0" algn="ctr">
              <a:buNone/>
            </a:pPr>
            <a:endParaRPr lang="ru-RU" sz="1800" dirty="0" smtClean="0">
              <a:latin typeface="Trebuchet MS" panose="020B0603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91" y="1348188"/>
            <a:ext cx="3573991" cy="52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7" descr="we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7695" y="332656"/>
            <a:ext cx="4443214" cy="6287257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122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2" descr="Z:\Графика\Тесты\we040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727" y="1231077"/>
            <a:ext cx="3753196" cy="5311833"/>
          </a:xfrm>
          <a:noFill/>
        </p:spPr>
      </p:pic>
    </p:spTree>
    <p:extLst>
      <p:ext uri="{BB962C8B-B14F-4D97-AF65-F5344CB8AC3E}">
        <p14:creationId xmlns:p14="http://schemas.microsoft.com/office/powerpoint/2010/main" val="782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92976"/>
              </p:ext>
            </p:extLst>
          </p:nvPr>
        </p:nvGraphicFramePr>
        <p:xfrm>
          <a:off x="374787" y="1207697"/>
          <a:ext cx="9438615" cy="5520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205"/>
                <a:gridCol w="3146205"/>
                <a:gridCol w="3146205"/>
              </a:tblGrid>
              <a:tr h="1929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Элементарное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владение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549" marR="8549" marT="8549" marB="854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А1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9" marR="8549" marT="8549" marB="854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Понимать и употреблять в речи знакомые фразы и выражения, необходимые для выполнения конкретных задач. представляться/ представить других, задавать/ отвечать на вопросы о месте жительства, знакомых, имуществе. Участвовать в несложном разговоре, если собеседник говорит медленно и отчетливо и готов оказать помощь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549" marR="8549" marT="8549" marB="8549" anchor="ctr">
                    <a:solidFill>
                      <a:schemeClr val="bg2"/>
                    </a:solidFill>
                  </a:tcPr>
                </a:tc>
              </a:tr>
              <a:tr h="2421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Базовое владение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8549" marR="8549" marT="8549" marB="854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А2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9" marR="8549" marT="8549" marB="854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Понимать отдельные предложения и часто встречающиеся выражения связанные с основными сферами жизни (например, основные сведения о себе и членах своей семьи, покупках, устройстве на работу и т.п.). Выполнять задачи, связанные с простым обменом информацией на знакомые или бытовые темы. В простых выражениях рассказывать о себе, своих родных и близких, описать основные аспекты повседневной жизни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549" marR="8549" marT="8549" marB="8549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12638" y="2012585"/>
            <a:ext cx="10395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56510"/>
              </p:ext>
            </p:extLst>
          </p:nvPr>
        </p:nvGraphicFramePr>
        <p:xfrm>
          <a:off x="655567" y="1024758"/>
          <a:ext cx="7629082" cy="5058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369"/>
                <a:gridCol w="2319369"/>
                <a:gridCol w="2990344"/>
              </a:tblGrid>
              <a:tr h="2245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владение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Пороговый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уровень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03" marR="6303" marT="6303" marB="630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" marR="6303" marT="6303" marB="630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Понимать основные идеи четких сообщений, сделанных на литературном языке на разные темы, часто возникающие на работе, учебе, досуге и т.д. Уметь общаться в большинстве ситуаций, которые могут возникать во время пребывания в стране изучаемого языка. Составлять связное сообщение на известные или особо интересующие меня темы. Описывать впечатления, события, надежды, стремления, излагать и обосновы­вать свое мнение и планы на будущее.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" marR="6303" marT="6303" marB="6303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"/>
              <a:ext cx="12192000" cy="6858000"/>
              <a:chOff x="1" y="-8389"/>
              <a:chExt cx="9142054" cy="5151889"/>
            </a:xfrm>
            <a:blipFill>
              <a:blip r:embed="rId2"/>
              <a:stretch>
                <a:fillRect/>
              </a:stretch>
            </a:blipFill>
          </p:grpSpPr>
          <p:pic>
            <p:nvPicPr>
              <p:cNvPr id="5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62" b="89072"/>
              <a:stretch/>
            </p:blipFill>
            <p:spPr>
              <a:xfrm rot="16200000" flipH="1">
                <a:off x="-868260" y="859872"/>
                <a:ext cx="2298583" cy="562062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lents_fon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6" t="85663"/>
              <a:stretch/>
            </p:blipFill>
            <p:spPr>
              <a:xfrm rot="16200000" flipH="1">
                <a:off x="6679632" y="2681076"/>
                <a:ext cx="4187432" cy="737415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649" y="587866"/>
              <a:ext cx="3396293" cy="619832"/>
            </a:xfrm>
            <a:prstGeom prst="rect">
              <a:avLst/>
            </a:prstGeom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38172"/>
              </p:ext>
            </p:extLst>
          </p:nvPr>
        </p:nvGraphicFramePr>
        <p:xfrm>
          <a:off x="374787" y="1207697"/>
          <a:ext cx="8685054" cy="5243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018"/>
                <a:gridCol w="2895018"/>
                <a:gridCol w="2895018"/>
              </a:tblGrid>
              <a:tr h="2628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Свободное владение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профессиональный пользователь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67" marR="7867" marT="7867" marB="786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С1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67" marR="7867" marT="7867" marB="786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Понимать объемные сложные тексты на различную тематику, распознаю скрытое значение. Говорить спонтанно в быстром темпе, не испытывая затруднений с подбором слов и выражений. Гибко и эффективно использовать язык для общения в научной и профессиональной деятельности. Создать точное, детальное, хорошо выстроенное сообщение на сложные темы, демонстрируя владение моделями организации текста, средствами связи и объединением его элементов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867" marR="7867" marT="7867" marB="7867" anchor="ctr">
                    <a:solidFill>
                      <a:schemeClr val="bg2"/>
                    </a:solidFill>
                  </a:tcPr>
                </a:tc>
              </a:tr>
              <a:tr h="1722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Свободное владение языком. Уровень носителя языка.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67" marR="7867" marT="7867" marB="786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С2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67" marR="7867" marT="7867" marB="786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Понимать практически любое устное или письменное сообщение, составлять связный текст, опираясь на несколько устных и письменных источников. Говорить спонтанно с высоким темпом и высокой степенью точности, подчеркивая оттенки значений даже в самых сложных случаях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867" marR="7867" marT="7867" marB="7867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1014</TotalTime>
  <Words>828</Words>
  <Application>Microsoft Office PowerPoint</Application>
  <PresentationFormat>Произвольный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Ст. преподаватель  каф. русского языка  РУДН Рубцова Д.Н.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ТРУДНОСТИ В ПРЕПОДАВАНИИ РУССКОЙ ЛЕКСИКИ: 1. Большой объём словарного запаса (4 тысячи корней) 2. Сложная словообразовательная система (11 тысяч словообразовательных моделей) 3.Сложная грамматическая организация (около 300 флексий) </vt:lpstr>
      <vt:lpstr>Система в обучении лексике </vt:lpstr>
      <vt:lpstr>МЕТОДИЧЕСКИЕ ПРИЁМЫ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Dina</cp:lastModifiedBy>
  <cp:revision>204</cp:revision>
  <dcterms:created xsi:type="dcterms:W3CDTF">2017-04-16T00:04:36Z</dcterms:created>
  <dcterms:modified xsi:type="dcterms:W3CDTF">2019-02-01T17:08:42Z</dcterms:modified>
</cp:coreProperties>
</file>