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2" r:id="rId5"/>
    <p:sldId id="264" r:id="rId6"/>
    <p:sldId id="301" r:id="rId7"/>
    <p:sldId id="261" r:id="rId8"/>
    <p:sldId id="284" r:id="rId9"/>
    <p:sldId id="268" r:id="rId10"/>
    <p:sldId id="269" r:id="rId11"/>
    <p:sldId id="272" r:id="rId12"/>
    <p:sldId id="295" r:id="rId13"/>
    <p:sldId id="296" r:id="rId14"/>
    <p:sldId id="297" r:id="rId15"/>
    <p:sldId id="298" r:id="rId16"/>
    <p:sldId id="299" r:id="rId17"/>
    <p:sldId id="273" r:id="rId18"/>
    <p:sldId id="274" r:id="rId19"/>
    <p:sldId id="275" r:id="rId20"/>
    <p:sldId id="300" r:id="rId21"/>
    <p:sldId id="278" r:id="rId22"/>
    <p:sldId id="279" r:id="rId23"/>
    <p:sldId id="280" r:id="rId24"/>
    <p:sldId id="281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3" r:id="rId33"/>
    <p:sldId id="294" r:id="rId34"/>
    <p:sldId id="25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660"/>
  </p:normalViewPr>
  <p:slideViewPr>
    <p:cSldViewPr snapToGrid="0">
      <p:cViewPr>
        <p:scale>
          <a:sx n="40" d="100"/>
          <a:sy n="40" d="100"/>
        </p:scale>
        <p:origin x="39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29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8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9655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74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7616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005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506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22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98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91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53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78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59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67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53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5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681E-A470-4702-95C2-D667B4C633B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087717-0F10-4D18-9086-0B4315440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16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556206" cy="521704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Антитеррористические занятия с детьми </a:t>
            </a:r>
            <a:br>
              <a:rPr lang="ru-RU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возможность создать мирное и безопасное будущее</a:t>
            </a:r>
            <a:endParaRPr lang="ru-RU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56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374" y="596484"/>
            <a:ext cx="8346741" cy="5395241"/>
          </a:xfrm>
        </p:spPr>
        <p:txBody>
          <a:bodyPr>
            <a:normAutofit/>
          </a:bodyPr>
          <a:lstStyle/>
          <a:p>
            <a:r>
              <a:rPr lang="ru-RU" sz="2400" b="1" dirty="0"/>
              <a:t>Направленность программы </a:t>
            </a:r>
            <a:r>
              <a:rPr lang="ru-RU" sz="2400" dirty="0"/>
              <a:t>– социально-педагогическая. </a:t>
            </a:r>
          </a:p>
          <a:p>
            <a:r>
              <a:rPr lang="ru-RU" sz="2400" b="1" dirty="0"/>
              <a:t>Новизна</a:t>
            </a:r>
            <a:r>
              <a:rPr lang="ru-RU" sz="2400" dirty="0"/>
              <a:t> программы заключается в том, что впервые </a:t>
            </a:r>
            <a:r>
              <a:rPr lang="ru-RU" sz="2400" i="1" dirty="0"/>
              <a:t>составлена программа</a:t>
            </a:r>
            <a:r>
              <a:rPr lang="ru-RU" sz="2400" dirty="0"/>
              <a:t> формирования у детей старшего дошкольного возраста представлений об основах безопасного поведения при ЧСТХ. В основу программы легли те рекомендации Министерства чрезвычайных ситуаций Российской Федерации (далее – МЧС РФ), которые могут быть применены детьми старшего дошкольного возраста (в том числе и самостоятельно) при возникновении ЧСТХ.</a:t>
            </a:r>
          </a:p>
          <a:p>
            <a:endParaRPr lang="ru-RU" sz="2400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956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374" y="553454"/>
            <a:ext cx="8226425" cy="5487910"/>
          </a:xfrm>
        </p:spPr>
        <p:txBody>
          <a:bodyPr>
            <a:noAutofit/>
          </a:bodyPr>
          <a:lstStyle/>
          <a:p>
            <a:r>
              <a:rPr lang="ru-RU" sz="2800" dirty="0"/>
              <a:t>Важной отличительной особенностью программы является то, что она включает в себя описание стратегий поведения детей при ЧСТХ. Но ЧС тем и опасны, что они в реальности могут существенно отличаться от тех игровых ситуаций, которые разбираются на занятиях. </a:t>
            </a:r>
            <a:endParaRPr lang="ru-RU" sz="2800" dirty="0" smtClean="0"/>
          </a:p>
          <a:p>
            <a:r>
              <a:rPr lang="ru-RU" sz="2800" dirty="0" smtClean="0"/>
              <a:t>Поэтому</a:t>
            </a:r>
            <a:r>
              <a:rPr lang="ru-RU" sz="2800" dirty="0"/>
              <a:t>, важнейший компонент программы – это </a:t>
            </a:r>
            <a:r>
              <a:rPr lang="ru-RU" sz="2800" b="1" dirty="0"/>
              <a:t>стратегия поведения детей, то есть такой образ действия (а не только правила поведения), который позволит в подобных, но нешаблонных ситуациях сохранить жизнь и здоровье своё и окружающих. </a:t>
            </a:r>
            <a:endParaRPr lang="ru-RU" sz="2800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390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296151" cy="1320800"/>
          </a:xfrm>
        </p:spPr>
        <p:txBody>
          <a:bodyPr>
            <a:normAutofit/>
          </a:bodyPr>
          <a:lstStyle/>
          <a:p>
            <a:r>
              <a:rPr lang="ru-RU" b="1" dirty="0"/>
              <a:t>Стратегии поведении при ЧСТХ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543050"/>
            <a:ext cx="5295902" cy="4498313"/>
          </a:xfrm>
        </p:spPr>
        <p:txBody>
          <a:bodyPr/>
          <a:lstStyle/>
          <a:p>
            <a:r>
              <a:rPr lang="ru-RU" dirty="0"/>
              <a:t>1. По теме «Что делать при пожаре» стратегия поведения: «ловкие солдаты». (Не прячься, иначе пожарные могут тебя не найти - мы как ловкие солдаты не прячемся! Сохраняйте спокойствие и слушайте своего воспитателя, - мы как ловкие солдаты выполняем приказы командира! С воспитателем, группой идём в безопасную зону или к выходу - мы как ловкие солдаты чётко шагаем, не толкаемся! Звони спасателям «112» и сообщи: адрес, что и где горит, фамилию и номер телефона - мы как ловкие солдаты умеем пользоваться связью).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000" y="2007918"/>
            <a:ext cx="2395538" cy="284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808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52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296151" cy="1320800"/>
          </a:xfrm>
        </p:spPr>
        <p:txBody>
          <a:bodyPr>
            <a:normAutofit/>
          </a:bodyPr>
          <a:lstStyle/>
          <a:p>
            <a:r>
              <a:rPr lang="ru-RU" b="1" dirty="0"/>
              <a:t>Стратегии поведении при ЧСТХ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569452"/>
            <a:ext cx="4800601" cy="4110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2. По теме «Опасный предмет» стратегия поведения: «умные собачки». (Мы наблюдательные как собачки, и мы замечаем странные предметы. Умные собачки знают, что в опасных предметах могут быть: провода, небольшие антенны, изоленты, веревки, скотч, батарейки, проволока, верёвки. Умные собачки знают, что опасные предметы могут шуметь, тикать, щелкать, иметь странный запах. Мы осторожные, как собачки, мы не трогаем странные предметы и не подходим к ним. Мы громкие, как собачки – мы зовём на помощь взрослых).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 descr="Картинки по запросу собака мультяшны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554" y="1270000"/>
            <a:ext cx="3943458" cy="526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3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3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296151" cy="1320800"/>
          </a:xfrm>
        </p:spPr>
        <p:txBody>
          <a:bodyPr>
            <a:normAutofit/>
          </a:bodyPr>
          <a:lstStyle/>
          <a:p>
            <a:r>
              <a:rPr lang="ru-RU" b="1" dirty="0"/>
              <a:t>Стратегии поведении при ЧСТХ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975" y="1307637"/>
            <a:ext cx="5755941" cy="5213479"/>
          </a:xfrm>
        </p:spPr>
        <p:txBody>
          <a:bodyPr>
            <a:normAutofit/>
          </a:bodyPr>
          <a:lstStyle/>
          <a:p>
            <a:r>
              <a:rPr lang="ru-RU" dirty="0"/>
              <a:t>3. По теме «Избежать опасности» стратегия поведения: «тихие мышки». (</a:t>
            </a:r>
            <a:r>
              <a:rPr lang="ru-RU" i="1" dirty="0"/>
              <a:t>Если видишь ты бандитов или драка завязалась, ты не стой как столб на месте, если можешь – убегай! но бежим мы осторожно, словно маленькие мышки, тихо-тихо, незаметно, ты спасёшься – так и знай! </a:t>
            </a:r>
            <a:r>
              <a:rPr lang="ru-RU" dirty="0"/>
              <a:t>Чтобы избежать беды или опасности, нам нужно быть не только внимательными, но и шустрыми, как мышки! Ведь когда опасность увидел – надо от неё уйти! Например, если ты заметил вдалеке бандитов и можешь скрыться от них, делай это сразу, не надо рассматривать или слушать их слова!</a:t>
            </a:r>
            <a:r>
              <a:rPr lang="ru-RU" i="1" dirty="0"/>
              <a:t> Где укрыться от бандитов? Где угодно в стороне. За кустом, за магазином, можно спрятаться тебе! Ты сейчас как будто мышка, быстро можешь убежать! Не попалась мышка кошке, не догнать и не поймать!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Картинки по запросу мышка мультяшный без фо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051" y="2540000"/>
            <a:ext cx="2730853" cy="264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796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296151" cy="1320800"/>
          </a:xfrm>
        </p:spPr>
        <p:txBody>
          <a:bodyPr>
            <a:normAutofit/>
          </a:bodyPr>
          <a:lstStyle/>
          <a:p>
            <a:r>
              <a:rPr lang="ru-RU" b="1" dirty="0"/>
              <a:t>Стратегии поведении при ЧСТХ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1352337"/>
            <a:ext cx="5364851" cy="50550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4. По теме «Правила поведения с террористом» стратегия поведения: «наблюдательные котики». (Если ты оказался в заложниках: настройся на ожидание, спасателям нужно время, чтобы освободить тебя, спасатели спешат к тебе на помощь - котики тоже умеют долго ждать. Если есть возможность, держись подальше от дверей и окон - котики не любят сидеть на проходе. Будь внимателен, постарайтесь запомнить приметы преступников, отличительные черты лиц, одежду, имена, клички, шрамы, о чем они разговаривают – хорошенько запоминай - наблюдательные котики очень внимательно могут следить за всеми. Не выделяться из массы других людей - не плакать, не кричать, не выпрыгивать - наблюдательные котики сидят тихо и не высовываются).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2" descr="Картинки по запросу кот  мультяшный без фон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8" name="Picture 4" descr="Картинки по запросу кот  мультяшный без фо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426" y="2540000"/>
            <a:ext cx="3413679" cy="267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381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296151" cy="1320800"/>
          </a:xfrm>
        </p:spPr>
        <p:txBody>
          <a:bodyPr>
            <a:normAutofit/>
          </a:bodyPr>
          <a:lstStyle/>
          <a:p>
            <a:r>
              <a:rPr lang="ru-RU" b="1" dirty="0"/>
              <a:t>Стратегии поведении при ЧСТХ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1515980"/>
            <a:ext cx="5358065" cy="457351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5. По теме «Спасательный штурм» стратегия поведения: «извивающиеся змейки». (Нельзя показывать оружие, даже игрушечное - змейки не ползают с игрушками. Нельзя брать брошенное террористами оружие - змейки не ползают с пистолетами. Нельзя трогать поврежденные конструкции и оголившиеся провода - змейки извиваются, но не по проводам. Нельзя спускаться по водопроводным трубам, по связанным простыням - змейки не спускаются из окон. Нельзя прыгать из окон здания, начиная с третьего этажа, т.к. неизбежны травмы - змейки не прыгают. Нельзя высовываться из окон и дверных проёмов - змейки ползут и извиваются, но из окон не высовываются. Нельзя приближаться к террористам - змейки, наоборот, прячутся от опасных людей).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2" name="Picture 4" descr="Картинки по запросу змейка  мультяшный без фо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17" y="2243364"/>
            <a:ext cx="3430010" cy="290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733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375" y="304802"/>
            <a:ext cx="8250488" cy="5975682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Правила безопасного поведения в ЧСТХ, описанные в памятках МЧС РФ, ориентированы на взрослых или детей школьного возраста. В связи с этим все рекомендации были пересмотрены в соответствии с особенностями детей ДВ. Часть рекомендаций не может быть применена детьми, соответственно, эти правила не включены в занятия. </a:t>
            </a:r>
            <a:endParaRPr lang="ru-RU" sz="2000" dirty="0" smtClean="0"/>
          </a:p>
          <a:p>
            <a:r>
              <a:rPr lang="ru-RU" sz="2000" dirty="0" smtClean="0"/>
              <a:t>Примеры не рекомендованных </a:t>
            </a:r>
            <a:r>
              <a:rPr lang="ru-RU" sz="2000" dirty="0"/>
              <a:t>(спорных) для применения детьми правил поведения, которые могут быть даже опасны при следовании им детьми: «при обнаружении бесхозного предмета опросить людей для выявления хозяина, при не нахождении - сообщить охране/водителю автобуса/в полицию и т.д.», «запомнить время и точное место находки [бесхозная вещь] и не уходить до прибытия служб», «будьте готовы к применению террористами повязок на глаза, кляпов, наручников или веревок», «будучи в заложниках переносите лишения, оскорбления и унижения», «если воздуха достаточно, а по зданию передвигаться запрещают, делай нехитрые физические упражнения», «после освобождения из заложников не спеши сразу уйти домой». </a:t>
            </a:r>
          </a:p>
          <a:p>
            <a:endParaRPr lang="ru-RU" sz="2000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737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975" y="160338"/>
            <a:ext cx="8493125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Занятия строятся в соответствии с системой </a:t>
            </a:r>
            <a:r>
              <a:rPr lang="ru-RU" dirty="0" smtClean="0"/>
              <a:t>педагогических </a:t>
            </a:r>
            <a:r>
              <a:rPr lang="ru-RU" dirty="0"/>
              <a:t>принципов: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1276350"/>
            <a:ext cx="8645525" cy="539115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- </a:t>
            </a:r>
            <a:r>
              <a:rPr lang="ru-RU" dirty="0"/>
              <a:t>возрастной адекватности (учитываются особенности каждого ребёнка и возрастные особенности детей в целом);</a:t>
            </a:r>
          </a:p>
          <a:p>
            <a:r>
              <a:rPr lang="ru-RU" dirty="0"/>
              <a:t>- развивающего обучения (формирование у детей знания об ориентировочных действиях на занятиях, которые сначала усваиваются во внешней форме, а потом в результате </a:t>
            </a:r>
            <a:r>
              <a:rPr lang="ru-RU" dirty="0" err="1"/>
              <a:t>интериоризации</a:t>
            </a:r>
            <a:r>
              <a:rPr lang="ru-RU" dirty="0"/>
              <a:t>, становятся внутренними установками, что является важным аспектом применения знаний о безопасном поведении в момент действий при ЧСТХ);</a:t>
            </a:r>
          </a:p>
          <a:p>
            <a:r>
              <a:rPr lang="ru-RU" dirty="0"/>
              <a:t>- доступности и последовательности (открытость развивающих материалов в ДОО и в семье, упорядоченность усвоения материала, многократное повторение знаний и умений для закрепления в разных ситуациях стратегий поведения); </a:t>
            </a:r>
          </a:p>
          <a:p>
            <a:r>
              <a:rPr lang="ru-RU" dirty="0"/>
              <a:t>- непрерывности обучения и обеспечение формирования целостного опыта (реализация права ребёнка на жизнь и здоровье, которые находятся под угрозой во время террористических актов, поэтапное формирование представлений о безопасном поведении в ЧСТХ у обучаемых на протяжении всей жизни, начиная с дошкольного возраста, комплексное развитие сфер жизни ребёнка и его личности);</a:t>
            </a:r>
          </a:p>
          <a:p>
            <a:r>
              <a:rPr lang="ru-RU" dirty="0"/>
              <a:t>- связи содержания обучения с жизнедеятельностью ребенка (включаются знания о людях и их отношениях, мире предметов и другое, что создает условия для органичного вхождения ребенка в современный мир социальных взаимодействий);</a:t>
            </a:r>
          </a:p>
          <a:p>
            <a:r>
              <a:rPr lang="ru-RU" dirty="0"/>
              <a:t>- </a:t>
            </a:r>
            <a:r>
              <a:rPr lang="ru-RU" dirty="0" err="1"/>
              <a:t>гуманизации</a:t>
            </a:r>
            <a:r>
              <a:rPr lang="ru-RU" dirty="0"/>
              <a:t> (позволяет формировать личность, понимающую ценность как собственной жизни и здоровья, так и других людей, владеющую представлениями о безопасном поведении);</a:t>
            </a:r>
          </a:p>
          <a:p>
            <a:r>
              <a:rPr lang="ru-RU" dirty="0"/>
              <a:t>- педагогического оптимизма (пластичность психики в детском возрасте позволяет более эффективно формировать волевые, морально-нравственные качества, которые позволят ребёнку наилучшим образом усвоить и применить при необходимости знания о безопасном поведении в ЧСТХ).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16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5" y="514350"/>
            <a:ext cx="8302625" cy="1416050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chemeClr val="accent2"/>
                </a:solidFill>
              </a:rPr>
              <a:t>Занятия строятся в соответствии с системой принципов </a:t>
            </a:r>
            <a:r>
              <a:rPr lang="ru-RU" sz="2200" b="1" i="1" u="sng" dirty="0">
                <a:solidFill>
                  <a:schemeClr val="accent2"/>
                </a:solidFill>
              </a:rPr>
              <a:t>психологической безопасности </a:t>
            </a:r>
            <a:r>
              <a:rPr lang="ru-RU" sz="2200" b="1" dirty="0">
                <a:solidFill>
                  <a:schemeClr val="accent2"/>
                </a:solidFill>
              </a:rPr>
              <a:t>и принципов </a:t>
            </a:r>
            <a:r>
              <a:rPr lang="ru-RU" sz="2200" b="1" i="1" u="sng" dirty="0">
                <a:solidFill>
                  <a:schemeClr val="accent2"/>
                </a:solidFill>
              </a:rPr>
              <a:t>нравственного воспитания при развитии нравственно-волевой </a:t>
            </a:r>
            <a:r>
              <a:rPr lang="ru-RU" sz="2200" b="1" i="1" u="sng" dirty="0" smtClean="0">
                <a:solidFill>
                  <a:schemeClr val="accent2"/>
                </a:solidFill>
              </a:rPr>
              <a:t>сферы</a:t>
            </a:r>
            <a:r>
              <a:rPr lang="ru-RU" sz="2200" b="1" i="1" dirty="0" smtClean="0">
                <a:solidFill>
                  <a:schemeClr val="accent2"/>
                </a:solidFill>
              </a:rPr>
              <a:t>:</a:t>
            </a:r>
            <a:r>
              <a:rPr lang="ru-RU" sz="2200" b="1" dirty="0">
                <a:solidFill>
                  <a:schemeClr val="accent2"/>
                </a:solidFill>
              </a:rPr>
              <a:t/>
            </a:r>
            <a:br>
              <a:rPr lang="ru-RU" sz="2200" b="1" dirty="0">
                <a:solidFill>
                  <a:schemeClr val="accent2"/>
                </a:solidFill>
              </a:rPr>
            </a:b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999" y="1714500"/>
            <a:ext cx="8775375" cy="45339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000" dirty="0" smtClean="0"/>
              <a:t>самостоятельного </a:t>
            </a:r>
            <a:r>
              <a:rPr lang="ru-RU" sz="2000" dirty="0"/>
              <a:t>целеполагания в ЧСТХ;</a:t>
            </a:r>
          </a:p>
          <a:p>
            <a:pPr lvl="0"/>
            <a:r>
              <a:rPr lang="ru-RU" sz="2000" dirty="0"/>
              <a:t>настойчивого использования различных стратегий поведения в ЧСТХ;</a:t>
            </a:r>
          </a:p>
          <a:p>
            <a:pPr lvl="0"/>
            <a:r>
              <a:rPr lang="ru-RU" sz="2000" dirty="0"/>
              <a:t>ответственного поведения в ЧСТХ;</a:t>
            </a:r>
          </a:p>
          <a:p>
            <a:pPr lvl="0"/>
            <a:r>
              <a:rPr lang="ru-RU" sz="2000" dirty="0"/>
              <a:t>психологической устойчивости педагога в обеспечении безопасности детей;</a:t>
            </a:r>
          </a:p>
          <a:p>
            <a:pPr lvl="0"/>
            <a:r>
              <a:rPr lang="ru-RU" sz="2000" dirty="0"/>
              <a:t>защиты ребёнка от возникновения страха перед терроризмом;</a:t>
            </a:r>
          </a:p>
          <a:p>
            <a:pPr lvl="0"/>
            <a:r>
              <a:rPr lang="ru-RU" sz="2000" dirty="0"/>
              <a:t>поощрения заинтересованности ребёнка в своей безопасности;</a:t>
            </a:r>
          </a:p>
          <a:p>
            <a:pPr lvl="0"/>
            <a:r>
              <a:rPr lang="ru-RU" sz="2000" dirty="0"/>
              <a:t>достаточности наглядных материалов по обеспечению безопасности детей;</a:t>
            </a:r>
          </a:p>
          <a:p>
            <a:pPr lvl="0"/>
            <a:r>
              <a:rPr lang="ru-RU" sz="2000" dirty="0"/>
              <a:t>приоритета </a:t>
            </a:r>
            <a:r>
              <a:rPr lang="ru-RU" sz="2000" dirty="0" err="1"/>
              <a:t>знаниевого</a:t>
            </a:r>
            <a:r>
              <a:rPr lang="ru-RU" sz="2000" dirty="0"/>
              <a:t> компонента над эмоциональным при упоминании, столкновении с  ЧСТХ;</a:t>
            </a:r>
          </a:p>
          <a:p>
            <a:pPr lvl="0"/>
            <a:r>
              <a:rPr lang="ru-RU" sz="2000" dirty="0" err="1"/>
              <a:t>эмпатии</a:t>
            </a:r>
            <a:r>
              <a:rPr lang="ru-RU" sz="2000" dirty="0"/>
              <a:t> к ребёнку в разговорах о терроризме;</a:t>
            </a:r>
          </a:p>
          <a:p>
            <a:pPr lvl="0"/>
            <a:r>
              <a:rPr lang="ru-RU" sz="2000" dirty="0"/>
              <a:t>убеждённости ребёнка в обеспечении его безопасности взрослыми. 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18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962901" cy="1320800"/>
          </a:xfrm>
        </p:spPr>
        <p:txBody>
          <a:bodyPr/>
          <a:lstStyle/>
          <a:p>
            <a:r>
              <a:rPr lang="ru-RU" dirty="0" err="1" smtClean="0">
                <a:solidFill>
                  <a:schemeClr val="accent2"/>
                </a:solidFill>
              </a:rPr>
              <a:t>Котлованова</a:t>
            </a:r>
            <a:r>
              <a:rPr lang="ru-RU" dirty="0" smtClean="0">
                <a:solidFill>
                  <a:schemeClr val="accent2"/>
                </a:solidFill>
              </a:rPr>
              <a:t> Олеся Владимировна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1564106"/>
            <a:ext cx="8721725" cy="4477258"/>
          </a:xfrm>
        </p:spPr>
        <p:txBody>
          <a:bodyPr>
            <a:noAutofit/>
          </a:bodyPr>
          <a:lstStyle/>
          <a:p>
            <a:r>
              <a:rPr lang="ru-RU" sz="2000" dirty="0" smtClean="0"/>
              <a:t>Врач- психотерапевт, психиатр</a:t>
            </a:r>
          </a:p>
          <a:p>
            <a:r>
              <a:rPr lang="ru-RU" sz="2000" dirty="0" smtClean="0"/>
              <a:t>Педагог высшей категории</a:t>
            </a:r>
          </a:p>
          <a:p>
            <a:r>
              <a:rPr lang="ru-RU" sz="2000" dirty="0" smtClean="0"/>
              <a:t>Аспирант </a:t>
            </a:r>
            <a:r>
              <a:rPr lang="ru-RU" sz="2000" dirty="0" err="1" smtClean="0"/>
              <a:t>ЮУрГГПУ</a:t>
            </a:r>
            <a:r>
              <a:rPr lang="ru-RU" sz="2000" dirty="0" smtClean="0"/>
              <a:t>, кафедра </a:t>
            </a:r>
            <a:r>
              <a:rPr lang="ru-RU" sz="2000" dirty="0"/>
              <a:t>педагогики и психологии </a:t>
            </a:r>
            <a:r>
              <a:rPr lang="ru-RU" sz="2000" dirty="0" smtClean="0"/>
              <a:t>детства. Научный руководитель и зав. каф: </a:t>
            </a:r>
            <a:r>
              <a:rPr lang="ru-RU" sz="2000" dirty="0" err="1" smtClean="0"/>
              <a:t>д.п.н</a:t>
            </a:r>
            <a:r>
              <a:rPr lang="ru-RU" sz="2000" dirty="0" smtClean="0"/>
              <a:t>., доцент Емельянова Ирина Евгеньевна</a:t>
            </a:r>
          </a:p>
          <a:p>
            <a:r>
              <a:rPr lang="ru-RU" sz="2000" dirty="0" smtClean="0"/>
              <a:t>С 2014 года - </a:t>
            </a:r>
            <a:r>
              <a:rPr lang="ru-RU" sz="2000" dirty="0"/>
              <a:t>педагог дополнительного </a:t>
            </a:r>
            <a:r>
              <a:rPr lang="ru-RU" sz="2000" dirty="0" smtClean="0"/>
              <a:t>образования</a:t>
            </a:r>
          </a:p>
          <a:p>
            <a:r>
              <a:rPr lang="ru-RU" sz="2000" dirty="0" smtClean="0"/>
              <a:t>Стипендиат Законодательного Собрания Челябинской области 2019 года</a:t>
            </a:r>
          </a:p>
          <a:p>
            <a:r>
              <a:rPr lang="ru-RU" sz="2000" b="1" dirty="0"/>
              <a:t>Научная деятельность: </a:t>
            </a:r>
            <a:r>
              <a:rPr lang="ru-RU" sz="2000" dirty="0"/>
              <a:t>более 30 научных публикаций по медицине и педагогике, </a:t>
            </a:r>
            <a:r>
              <a:rPr lang="ru-RU" sz="2000" dirty="0" err="1"/>
              <a:t>т.ч</a:t>
            </a:r>
            <a:r>
              <a:rPr lang="ru-RU" sz="2000" dirty="0"/>
              <a:t>. в ВАК-рецензируемых журналах.</a:t>
            </a:r>
          </a:p>
          <a:p>
            <a:r>
              <a:rPr lang="ru-RU" sz="2000" i="1" dirty="0"/>
              <a:t>Автор запатентованной Роспатентом методики</a:t>
            </a:r>
            <a:r>
              <a:rPr lang="ru-RU" sz="2000" dirty="0"/>
              <a:t> «Методика песочной арт-диагностики для определения нервно-психических расстройств детского </a:t>
            </a:r>
            <a:r>
              <a:rPr lang="ru-RU" sz="2000" dirty="0" smtClean="0"/>
              <a:t>возраста». </a:t>
            </a:r>
            <a:r>
              <a:rPr lang="ru-RU" sz="2000" i="1" dirty="0" smtClean="0"/>
              <a:t>Автор </a:t>
            </a:r>
            <a:r>
              <a:rPr lang="ru-RU" sz="2000" i="1" dirty="0"/>
              <a:t>сертифицированной Роспатентом </a:t>
            </a:r>
            <a:r>
              <a:rPr lang="ru-RU" sz="2000" i="1" dirty="0" smtClean="0"/>
              <a:t>программы.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574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20051" cy="1320800"/>
          </a:xfrm>
        </p:spPr>
        <p:txBody>
          <a:bodyPr>
            <a:normAutofit/>
          </a:bodyPr>
          <a:lstStyle/>
          <a:p>
            <a:r>
              <a:rPr lang="ru-RU" b="1" dirty="0"/>
              <a:t>Индивидуальная работа с детьми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491916"/>
            <a:ext cx="8210551" cy="4549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Мы выделили три тенденции (отличающиеся от среднестатистической гармоничной реакции) того, как дети могут реагировать на занятия: </a:t>
            </a:r>
          </a:p>
          <a:p>
            <a:r>
              <a:rPr lang="ru-RU" dirty="0"/>
              <a:t>а) тенденция к тревожности - дети ярко и эмоционально реагируют на изучение вопросов, ситуаций, связанных с ЧСТХ;</a:t>
            </a:r>
          </a:p>
          <a:p>
            <a:r>
              <a:rPr lang="ru-RU" dirty="0"/>
              <a:t>б) тенденция к пассивности - дети с пассивной установкой на изучение и использование Волшебных правил поведения; </a:t>
            </a:r>
          </a:p>
          <a:p>
            <a:r>
              <a:rPr lang="ru-RU" dirty="0"/>
              <a:t>в) тенденция к любопытству - дети любопытствуют и задают много уточняющих вопросов о терроризме и о правилах безопасного поведения.</a:t>
            </a:r>
          </a:p>
          <a:p>
            <a:pPr marL="0" indent="0">
              <a:buNone/>
            </a:pPr>
            <a:r>
              <a:rPr lang="ru-RU" dirty="0"/>
              <a:t>Соответственно, педагог должен максимально быстро заметить подобные тенденции у ребёнка и принять меры по нормализации </a:t>
            </a:r>
            <a:r>
              <a:rPr lang="ru-RU" dirty="0" err="1"/>
              <a:t>психо</a:t>
            </a:r>
            <a:r>
              <a:rPr lang="ru-RU" dirty="0"/>
              <a:t>-эмоционального состояния. Ведь развитие, обучение и воспитание детей должны происходить на фоне их эмоционального благополучия и положительного отношения к миру, к себе и к другим людям.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028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489284"/>
            <a:ext cx="6347713" cy="1320800"/>
          </a:xfrm>
        </p:spPr>
        <p:txBody>
          <a:bodyPr/>
          <a:lstStyle/>
          <a:p>
            <a:r>
              <a:rPr lang="ru-RU" b="1" dirty="0"/>
              <a:t>Планируемые </a:t>
            </a:r>
            <a:r>
              <a:rPr lang="ru-RU" b="1" dirty="0" smtClean="0"/>
              <a:t>результаты.</a:t>
            </a:r>
            <a:br>
              <a:rPr lang="ru-RU" b="1" dirty="0" smtClean="0"/>
            </a:br>
            <a:r>
              <a:rPr lang="ru-RU" b="1" dirty="0" smtClean="0"/>
              <a:t>Дети: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810084"/>
            <a:ext cx="7980948" cy="423127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- </a:t>
            </a:r>
            <a:r>
              <a:rPr lang="ru-RU" sz="2400" dirty="0"/>
              <a:t>приобретут начальные знания о безопасном поведении в ЧСТХ;</a:t>
            </a:r>
          </a:p>
          <a:p>
            <a:r>
              <a:rPr lang="ru-RU" sz="2400" dirty="0"/>
              <a:t>- научатся распознавать опасные ситуации, оценивать их и следовать стратегиям безопасного поведения;</a:t>
            </a:r>
          </a:p>
          <a:p>
            <a:r>
              <a:rPr lang="ru-RU" sz="2400" dirty="0"/>
              <a:t>- будут обладать более развитой нравственно-волевой сферой (способность ценить жизнь и здоровье своё и окружающих).</a:t>
            </a:r>
          </a:p>
          <a:p>
            <a:endParaRPr lang="ru-RU" sz="2400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142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478428"/>
              </p:ext>
            </p:extLst>
          </p:nvPr>
        </p:nvGraphicFramePr>
        <p:xfrm>
          <a:off x="1" y="3"/>
          <a:ext cx="9099226" cy="6857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35760"/>
                <a:gridCol w="63466"/>
              </a:tblGrid>
              <a:tr h="784260"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 мире. Вводное занятие.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066" marR="380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53549"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Модуль 1 «Кто нас защищает»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066" marR="380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414"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Кто нас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защищает. Обучающее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занятие.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066" marR="380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928"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Кто нас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защищает. Закрепляющее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занятие.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066" marR="380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549"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Модуль 2 «Моя безопасность»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066" marR="380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549"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Модуль 3 «Что делать при пожаре»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066" marR="380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549"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Модуль 4 «Опасный предмет»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066" marR="380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549"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Модуль 5 «Избежать опасности терроризма»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066" marR="380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549"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Модуль 6 «Правила поведения с террористом»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066" marR="380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549"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Модуль 7 «Спасательный штурм»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066" marR="380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549">
                <a:tc gridSpan="2"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Итоговое занятие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066" marR="380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502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812506" cy="1320800"/>
          </a:xfrm>
        </p:spPr>
        <p:txBody>
          <a:bodyPr/>
          <a:lstStyle/>
          <a:p>
            <a:r>
              <a:rPr lang="ru-RU" dirty="0" smtClean="0"/>
              <a:t>Пример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371600"/>
            <a:ext cx="7812506" cy="4669763"/>
          </a:xfrm>
        </p:spPr>
        <p:txBody>
          <a:bodyPr/>
          <a:lstStyle/>
          <a:p>
            <a:r>
              <a:rPr lang="ru-RU" sz="2800" b="1" dirty="0"/>
              <a:t>Модуль 4 «Опасный предмет» </a:t>
            </a:r>
            <a:endParaRPr lang="ru-RU" sz="2800" dirty="0"/>
          </a:p>
          <a:p>
            <a:r>
              <a:rPr lang="ru-RU" sz="2800" b="1" dirty="0"/>
              <a:t>Занятие № 1 </a:t>
            </a:r>
            <a:endParaRPr lang="ru-RU" sz="2800" dirty="0"/>
          </a:p>
          <a:p>
            <a:r>
              <a:rPr lang="ru-RU" sz="2800" b="1" dirty="0" smtClean="0"/>
              <a:t>Форма </a:t>
            </a:r>
            <a:r>
              <a:rPr lang="ru-RU" sz="2800" b="1" dirty="0"/>
              <a:t>занятия: </a:t>
            </a:r>
            <a:r>
              <a:rPr lang="ru-RU" sz="2800" dirty="0"/>
              <a:t>обучающая игра</a:t>
            </a:r>
          </a:p>
          <a:p>
            <a:r>
              <a:rPr lang="ru-RU" sz="2800" b="1" dirty="0"/>
              <a:t>Вид занятия: </a:t>
            </a:r>
            <a:r>
              <a:rPr lang="ru-RU" sz="2800" dirty="0"/>
              <a:t>ситуация-общение</a:t>
            </a:r>
          </a:p>
          <a:p>
            <a:r>
              <a:rPr lang="ru-RU" sz="2800" b="1" dirty="0"/>
              <a:t>Тип занятия:</a:t>
            </a:r>
            <a:r>
              <a:rPr lang="ru-RU" sz="2800" dirty="0"/>
              <a:t> комплексное</a:t>
            </a:r>
          </a:p>
          <a:p>
            <a:r>
              <a:rPr lang="ru-RU" sz="2800" b="1" dirty="0"/>
              <a:t>Цель занятия:</a:t>
            </a:r>
            <a:r>
              <a:rPr lang="ru-RU" sz="2800" dirty="0"/>
              <a:t> Сформировать представления об опасных предметах, связанных с ЧСТХ и правилах безопасного поведения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660" y="7937"/>
            <a:ext cx="2787566" cy="228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727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375" y="1227221"/>
            <a:ext cx="8418930" cy="52457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Задачи занятия:</a:t>
            </a:r>
            <a:endParaRPr lang="ru-RU" dirty="0"/>
          </a:p>
          <a:p>
            <a:r>
              <a:rPr lang="ru-RU" dirty="0"/>
              <a:t>Познакомить детей с наиболее </a:t>
            </a:r>
            <a:r>
              <a:rPr lang="ru-RU" b="1" dirty="0"/>
              <a:t>характерными признаками </a:t>
            </a:r>
            <a:r>
              <a:rPr lang="ru-RU" dirty="0"/>
              <a:t>опасных в террористическом плане предметов.</a:t>
            </a:r>
          </a:p>
          <a:p>
            <a:r>
              <a:rPr lang="ru-RU" dirty="0"/>
              <a:t>Обогащать знания о том, </a:t>
            </a:r>
            <a:r>
              <a:rPr lang="ru-RU" b="1" dirty="0"/>
              <a:t>как предвидеть и распознать </a:t>
            </a:r>
            <a:r>
              <a:rPr lang="ru-RU" dirty="0"/>
              <a:t>возникновение потенциально опасных ЧСТХ при обнаружении бесхозных предметов.</a:t>
            </a:r>
          </a:p>
          <a:p>
            <a:r>
              <a:rPr lang="ru-RU" dirty="0"/>
              <a:t>Обучать детей </a:t>
            </a:r>
            <a:r>
              <a:rPr lang="ru-RU" b="1" dirty="0"/>
              <a:t>правилам поведения </a:t>
            </a:r>
            <a:r>
              <a:rPr lang="ru-RU" dirty="0"/>
              <a:t>при обнаружении потенциально опасных предметов. </a:t>
            </a:r>
          </a:p>
          <a:p>
            <a:r>
              <a:rPr lang="ru-RU" dirty="0"/>
              <a:t>Развивать познавательные качества личности (внимательность, наблюдательность, сообразительность).</a:t>
            </a:r>
          </a:p>
          <a:p>
            <a:r>
              <a:rPr lang="ru-RU" dirty="0"/>
              <a:t>Развивать </a:t>
            </a:r>
            <a:r>
              <a:rPr lang="ru-RU" b="1" dirty="0"/>
              <a:t>логическое мышление в рамках использования стратегий </a:t>
            </a:r>
            <a:r>
              <a:rPr lang="ru-RU" dirty="0"/>
              <a:t>поведения при обнаружении потенциально опасных предметов (способность выстраивать логические закономерности между поступком и следствием).</a:t>
            </a:r>
          </a:p>
          <a:p>
            <a:r>
              <a:rPr lang="ru-RU" dirty="0"/>
              <a:t>Развивать нравственно-волевые качества личности (дисциплинированность, умение контролировать свое поведение, ответственность).</a:t>
            </a:r>
          </a:p>
          <a:p>
            <a:r>
              <a:rPr lang="ru-RU" dirty="0"/>
              <a:t>Воспитывать </a:t>
            </a:r>
            <a:r>
              <a:rPr lang="ru-RU" b="1" dirty="0"/>
              <a:t>стремление детей использовать правила и стратегии </a:t>
            </a:r>
            <a:r>
              <a:rPr lang="ru-RU" dirty="0"/>
              <a:t>безопасного поведения при обнаружении опасного предмета.</a:t>
            </a:r>
          </a:p>
          <a:p>
            <a:r>
              <a:rPr lang="ru-RU" dirty="0"/>
              <a:t>Воспитывать </a:t>
            </a:r>
            <a:r>
              <a:rPr lang="ru-RU" b="1" dirty="0"/>
              <a:t>ответственное отношение</a:t>
            </a:r>
            <a:r>
              <a:rPr lang="ru-RU" dirty="0"/>
              <a:t> к соблюдению правил поведения при обнаружении опасного предмета для сохранения здоровья и жизни своей и окружающих.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1788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636296"/>
            <a:ext cx="8077201" cy="4405068"/>
          </a:xfrm>
        </p:spPr>
        <p:txBody>
          <a:bodyPr>
            <a:normAutofit/>
          </a:bodyPr>
          <a:lstStyle/>
          <a:p>
            <a:r>
              <a:rPr lang="ru-RU" b="1" dirty="0"/>
              <a:t>Словарная работа:</a:t>
            </a:r>
            <a:r>
              <a:rPr lang="ru-RU" dirty="0"/>
              <a:t> опасный предмет, бесхозный предмет, признаки террористической опасности, безопасное поведение, правила поведения, ответственность, осторожность, наблюдательность, террористы, ЧСТХ.</a:t>
            </a:r>
          </a:p>
          <a:p>
            <a:r>
              <a:rPr lang="ru-RU" b="1" dirty="0"/>
              <a:t>Организация детей на занятии</a:t>
            </a:r>
            <a:r>
              <a:rPr lang="ru-RU" dirty="0"/>
              <a:t> производится с учётом наполнения занятия (хода занятия), индивидуальных особенностей детей и состояния развивающей предметно-пространственной среды.</a:t>
            </a:r>
          </a:p>
          <a:p>
            <a:r>
              <a:rPr lang="ru-RU" b="1" dirty="0"/>
              <a:t>Оборудование занятия и демонстрационно-раздаточные материалы:</a:t>
            </a:r>
            <a:r>
              <a:rPr lang="ru-RU" dirty="0"/>
              <a:t> игровой персонаж Защитник Захар, игрушка Петрушка, коробка размером более Петрушки. Слайды с изображениями мешка в магазине, сумки в подъезде, чемодана около детского сада, пакета в транспорте, мягкой игрушки на скамейки. Мультимедийное оборудование: компьютер, проектор, экран для демонстраций.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6557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467853"/>
            <a:ext cx="8005013" cy="4573511"/>
          </a:xfrm>
        </p:spPr>
        <p:txBody>
          <a:bodyPr>
            <a:normAutofit/>
          </a:bodyPr>
          <a:lstStyle/>
          <a:p>
            <a:r>
              <a:rPr lang="ru-RU" sz="2400" b="1" dirty="0"/>
              <a:t>Важно! Стратегия поведения: МЫ – как умные </a:t>
            </a:r>
            <a:r>
              <a:rPr lang="ru-RU" sz="2400" b="1" dirty="0" smtClean="0"/>
              <a:t>собачки</a:t>
            </a:r>
            <a:r>
              <a:rPr lang="ru-RU" sz="2400" dirty="0"/>
              <a:t> </a:t>
            </a:r>
            <a:r>
              <a:rPr lang="ru-RU" sz="2400" b="1" dirty="0" smtClean="0"/>
              <a:t>(все </a:t>
            </a:r>
            <a:r>
              <a:rPr lang="ru-RU" sz="2400" b="1" dirty="0"/>
              <a:t>правила занятия должны быть подчинены этой стратегии поведения детей)</a:t>
            </a:r>
            <a:endParaRPr lang="ru-RU" sz="2400" dirty="0"/>
          </a:p>
          <a:p>
            <a:endParaRPr lang="ru-RU" sz="2400" dirty="0"/>
          </a:p>
          <a:p>
            <a:r>
              <a:rPr lang="ru-RU" sz="2400" b="1" dirty="0"/>
              <a:t>1. Организационно-мотивационная дея­тельность. </a:t>
            </a:r>
            <a:endParaRPr lang="ru-RU" sz="2400" dirty="0"/>
          </a:p>
          <a:p>
            <a:r>
              <a:rPr lang="ru-RU" sz="2400" dirty="0"/>
              <a:t>«Ребята, смотрите, что я принесла? (Коробка привлекает внимание детей. Из нее выскакивает Петрушка). Давайте послушаем сказку про то, что случилось с Петрушкой!»</a:t>
            </a:r>
          </a:p>
          <a:p>
            <a:endParaRPr lang="ru-RU" sz="2400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417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1251284"/>
            <a:ext cx="8555288" cy="534202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2. Основная часть. </a:t>
            </a:r>
            <a:r>
              <a:rPr lang="ru-RU" dirty="0"/>
              <a:t> </a:t>
            </a:r>
            <a:r>
              <a:rPr lang="ru-RU" dirty="0" smtClean="0"/>
              <a:t>2.1</a:t>
            </a:r>
            <a:r>
              <a:rPr lang="ru-RU" u="sng" dirty="0" smtClean="0"/>
              <a:t> </a:t>
            </a:r>
            <a:r>
              <a:rPr lang="ru-RU" u="sng" dirty="0"/>
              <a:t>Чтение сказки (словесный метод)</a:t>
            </a:r>
            <a:endParaRPr lang="ru-RU" dirty="0"/>
          </a:p>
          <a:p>
            <a:r>
              <a:rPr lang="ru-RU" dirty="0"/>
              <a:t>Сказка «Глупый Петрушка»</a:t>
            </a:r>
            <a:r>
              <a:rPr lang="ru-RU" b="1" dirty="0"/>
              <a:t> </a:t>
            </a:r>
            <a:r>
              <a:rPr lang="ru-RU" dirty="0"/>
              <a:t>(рассказывается педагогом)</a:t>
            </a:r>
          </a:p>
          <a:p>
            <a:pPr marL="0" indent="0">
              <a:buNone/>
            </a:pPr>
            <a:r>
              <a:rPr lang="ru-RU" dirty="0"/>
              <a:t>«Жил был Петрушка. Был он такой весёлый, такой резвый. Прыгает, бегает, шутит, детей развлекает! Бегал он в городах и сёлах. Много чего видит, много кого знает. Петрушка любит всё самое красивое, яркое и блестящее. Однажды пригласили Петрушку выступить в цирке, детей и взрослых посмешить. Одел он самый яркий свой наряд и пошел пешком. Дорога его проходила мимо детского садика. Ребят на прогулке не было – потому что в это время у них </a:t>
            </a:r>
            <a:r>
              <a:rPr lang="ru-RU" dirty="0" err="1"/>
              <a:t>сончас</a:t>
            </a:r>
            <a:r>
              <a:rPr lang="ru-RU" dirty="0"/>
              <a:t>. Проходя мимо заборчика, Петрушка увидел, что за кустом около детского участка лежит красивая коробка: яркая и блестящим бантиком перевязана. А Петрушка так любит всё красивое! «Наверное, кто-то выронил свой подарок по дороге», - подумал он и подошел к коробке. Из неё послышалось тиканье, сбоку из коробки торчали провода и какой-то странный запах почувствовал Петрушка. Он немного отступил, не решаясь взять и открыть коробку. Но и оставлять такую красоту жалко: а вдруг там игрушки внутри, это же так интересно! Шагнул Петрушка к коробке, присел к ней и быстро открыл крышку! А что было дальше Петрушка не помнит. Помнит только взрыв, дым и странный запах вокруг.</a:t>
            </a:r>
          </a:p>
          <a:p>
            <a:r>
              <a:rPr lang="ru-RU" dirty="0"/>
              <a:t>Ребята, что случилось с Петрушкой? Почему это произошло?» (Ответы детей обобщаются).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997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6" y="1299412"/>
            <a:ext cx="8579350" cy="5221704"/>
          </a:xfrm>
        </p:spPr>
        <p:txBody>
          <a:bodyPr>
            <a:normAutofit/>
          </a:bodyPr>
          <a:lstStyle/>
          <a:p>
            <a:r>
              <a:rPr lang="ru-RU" dirty="0"/>
              <a:t>Совместный вывод: Петрушка не знал, что неизвестные предметы могут быть опасны! Террористы настолько злые, что специально подкладывают бомбы в городе или около детского садика или даже на участке, где гуляют дети. Опасные предметы могут быть яркими, красивыми, как коробка с бантом у Петрушки. А могут быть совсем несимпатичными. Это могут быть коробки, сумки, рюкзачки, пакеты и даже в незнакомых мягких игрушках может быть бомба. Такие опасные предметы можно встретить на улице, в магазине, на вокзале и в любых местах, где много людей. Но наши знакомые игрушки в садике или дома – это безопасные игрушки. </a:t>
            </a:r>
          </a:p>
          <a:p>
            <a:r>
              <a:rPr lang="ru-RU" dirty="0" smtClean="0"/>
              <a:t>Педагог</a:t>
            </a:r>
            <a:r>
              <a:rPr lang="ru-RU" dirty="0"/>
              <a:t>: «Ребята! Вот наша коробка, из которой вылез Петрушка, она опасна или безопасна?» (Следуют ответы детей). Совместный вывод: «коробка безопасна, потому что я вам её принесла, вы меня знаете, значит, я приношу вам только безопасные сюрпризы».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1143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376" y="1299411"/>
            <a:ext cx="8274550" cy="524576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2.2: </a:t>
            </a:r>
            <a:r>
              <a:rPr lang="ru-RU" u="sng" dirty="0"/>
              <a:t>ИКТ (наглядный метод)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Вот и Защитник Захар расскажет нам Волшебные правила поведения. Готовы?</a:t>
            </a:r>
          </a:p>
          <a:p>
            <a:r>
              <a:rPr lang="ru-RU" dirty="0"/>
              <a:t>Внешний вид опасного предмета может быть разным. На первый взгляд это могут быть самые обычные бытовые предметы: сумки, пакеты, коробки, игрушки и т.п. Однако в нем может скрываться бомба! Любой предмет, найденный на улице, в подъезде или где-то ещё (не дома, не в игровой комнате детского сада) может быть опасным!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Смотрим на слайды-картинки и отвечает на вопросы да /нет. </a:t>
            </a:r>
          </a:p>
          <a:p>
            <a:r>
              <a:rPr lang="ru-RU" dirty="0"/>
              <a:t>Мешок в магазине – это обычная ситуация? (нет) Это опасно? (да)</a:t>
            </a:r>
          </a:p>
          <a:p>
            <a:r>
              <a:rPr lang="ru-RU" dirty="0"/>
              <a:t>Сумка в подъезде – это обычно? (нет) Это опасно? (да)</a:t>
            </a:r>
          </a:p>
          <a:p>
            <a:r>
              <a:rPr lang="ru-RU" dirty="0"/>
              <a:t>Чемодан около детского садика – это обычно? (нет) Это опасно? (да)</a:t>
            </a:r>
          </a:p>
          <a:p>
            <a:r>
              <a:rPr lang="ru-RU" dirty="0"/>
              <a:t>Пакет в транспорте без хозяина – это обычно? (нет) Это опасно? (да)</a:t>
            </a:r>
          </a:p>
          <a:p>
            <a:r>
              <a:rPr lang="ru-RU" dirty="0"/>
              <a:t>Мягкая игрушка на скамейке во дворе – это обычно? (нет) Это опасно? (да)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Общий </a:t>
            </a:r>
            <a:r>
              <a:rPr lang="ru-RU" dirty="0"/>
              <a:t>вывод: </a:t>
            </a:r>
            <a:r>
              <a:rPr lang="ru-RU" u="sng" dirty="0"/>
              <a:t>Если обнаруженный предмет не </a:t>
            </a:r>
            <a:r>
              <a:rPr lang="ru-RU" u="sng" dirty="0" smtClean="0"/>
              <a:t>должен </a:t>
            </a:r>
            <a:r>
              <a:rPr lang="ru-RU" u="sng" dirty="0"/>
              <a:t>находиться в этом месте </a:t>
            </a:r>
            <a:r>
              <a:rPr lang="ru-RU" dirty="0"/>
              <a:t>–</a:t>
            </a:r>
            <a:r>
              <a:rPr lang="ru-RU" u="sng" dirty="0"/>
              <a:t> это опасный предмет! </a:t>
            </a:r>
            <a:endParaRPr lang="ru-RU" dirty="0"/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9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Проблема безопасности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7916" y="1561012"/>
            <a:ext cx="4551817" cy="457509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Проблема безопасности человека признается во всем мире. ООН называет эту проблему одной из приоритетных в научных исследованиях.  </a:t>
            </a:r>
          </a:p>
          <a:p>
            <a:endParaRPr lang="ru-RU" sz="2000" dirty="0" smtClean="0"/>
          </a:p>
          <a:p>
            <a:r>
              <a:rPr lang="ru-RU" sz="2000" dirty="0" smtClean="0"/>
              <a:t>Основной проблемой для мира в целом, а для сегодняшней полиэтнической и многоконфессиональной России стала прямая угроза безопасности человека, связанная с развитием международного терроризма.   </a:t>
            </a:r>
          </a:p>
          <a:p>
            <a:endParaRPr lang="ru-RU" sz="2000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2" descr="Картинки по запросу ФЛАГ рф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4" descr="Картинки по запросу ФЛАГ рф без фон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Картинки по запросу ФЛАГ рф без фо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894" y="1819276"/>
            <a:ext cx="4303180" cy="322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02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375" y="1395663"/>
            <a:ext cx="8370804" cy="498107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2.3 Практический приём </a:t>
            </a:r>
            <a:r>
              <a:rPr lang="ru-RU" dirty="0" smtClean="0"/>
              <a:t>руководства. Сегодня </a:t>
            </a:r>
            <a:r>
              <a:rPr lang="ru-RU" dirty="0"/>
              <a:t>мы – </a:t>
            </a:r>
            <a:r>
              <a:rPr lang="ru-RU" i="1" dirty="0"/>
              <a:t>умные собачки</a:t>
            </a:r>
            <a:r>
              <a:rPr lang="ru-RU" dirty="0"/>
              <a:t>! </a:t>
            </a:r>
          </a:p>
          <a:p>
            <a:r>
              <a:rPr lang="ru-RU" dirty="0"/>
              <a:t>Мы наблюдательные, как </a:t>
            </a:r>
            <a:r>
              <a:rPr lang="ru-RU" i="1" dirty="0"/>
              <a:t>собачки</a:t>
            </a:r>
            <a:r>
              <a:rPr lang="ru-RU" dirty="0"/>
              <a:t> и мы замечаем странные предметы. (игровые движения глазками).</a:t>
            </a:r>
          </a:p>
          <a:p>
            <a:r>
              <a:rPr lang="ru-RU" dirty="0"/>
              <a:t>Мы осторожные, как </a:t>
            </a:r>
            <a:r>
              <a:rPr lang="ru-RU" i="1" dirty="0"/>
              <a:t>собачки</a:t>
            </a:r>
            <a:r>
              <a:rPr lang="ru-RU" dirty="0"/>
              <a:t> – мы не трогаем странные предметы и не подходим к ним. (игровые движения ручками «стоп»).</a:t>
            </a:r>
          </a:p>
          <a:p>
            <a:r>
              <a:rPr lang="ru-RU" dirty="0"/>
              <a:t>Мы громкие, как </a:t>
            </a:r>
            <a:r>
              <a:rPr lang="ru-RU" i="1" dirty="0"/>
              <a:t>собачки</a:t>
            </a:r>
            <a:r>
              <a:rPr lang="ru-RU" dirty="0"/>
              <a:t> – мы зовём на помощь взрослых (игровые движения машем руками и кричим «нужна помощь»).</a:t>
            </a:r>
          </a:p>
          <a:p>
            <a:endParaRPr lang="ru-RU" dirty="0"/>
          </a:p>
          <a:p>
            <a:r>
              <a:rPr lang="ru-RU" i="1" dirty="0"/>
              <a:t>Сумка, коробка, пакет – это подозрительный предмет,</a:t>
            </a:r>
            <a:endParaRPr lang="ru-RU" dirty="0"/>
          </a:p>
          <a:p>
            <a:r>
              <a:rPr lang="ru-RU" i="1" dirty="0"/>
              <a:t>Если их ты найдёшь, - подальше тихонько отойдёшь.</a:t>
            </a:r>
            <a:endParaRPr lang="ru-RU" dirty="0"/>
          </a:p>
          <a:p>
            <a:r>
              <a:rPr lang="ru-RU" i="1" dirty="0"/>
              <a:t>И чтоб не случилась беда, Кричи: «Помощь скорее нужна!»</a:t>
            </a:r>
            <a:endParaRPr lang="ru-RU" dirty="0"/>
          </a:p>
          <a:p>
            <a:pPr fontAlgn="base"/>
            <a:r>
              <a:rPr lang="ru-RU" dirty="0"/>
              <a:t>(Повторяем стих с детьми).</a:t>
            </a:r>
          </a:p>
          <a:p>
            <a:endParaRPr lang="ru-RU" dirty="0"/>
          </a:p>
          <a:p>
            <a:r>
              <a:rPr lang="ru-RU" dirty="0"/>
              <a:t>Умные собачки знают, что в опасных предметах могут быть: провода, небольшие антенны, изоленты, веревки, скотч, батарейки, проволока, верёвки (повторить с детьми)</a:t>
            </a:r>
          </a:p>
          <a:p>
            <a:r>
              <a:rPr lang="ru-RU" dirty="0"/>
              <a:t>Умные собачки знают, что опасные предметы могут шуметь, тикать, щелкать, иметь странный запах (повторить с детьми).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6787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371600"/>
            <a:ext cx="7812506" cy="4669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Защитник Захар</a:t>
            </a:r>
            <a:r>
              <a:rPr lang="ru-RU" u="sng" dirty="0"/>
              <a:t> расскажет нам ещё Волшебные правила поведения:</a:t>
            </a:r>
            <a:endParaRPr lang="ru-RU" dirty="0"/>
          </a:p>
          <a:p>
            <a:r>
              <a:rPr lang="ru-RU" dirty="0"/>
              <a:t>Не приближайтесь к бесхозным вещам, даже если они красивые. </a:t>
            </a:r>
          </a:p>
          <a:p>
            <a:pPr fontAlgn="base"/>
            <a:r>
              <a:rPr lang="ru-RU" dirty="0"/>
              <a:t>Не звоним по телефону, стоя около предмета, надо отойти от предмета позвать на помощь взрослых криком!</a:t>
            </a:r>
          </a:p>
          <a:p>
            <a:pPr fontAlgn="base"/>
            <a:r>
              <a:rPr lang="ru-RU" dirty="0"/>
              <a:t>Немедленно сообщить взрослым, что ты заметил странный предмет: зовём на помощь взрослых, полицию, охрану, воспитателя.</a:t>
            </a:r>
          </a:p>
          <a:p>
            <a:pPr marL="0" indent="0" fontAlgn="base">
              <a:buNone/>
            </a:pPr>
            <a:r>
              <a:rPr lang="ru-RU" dirty="0"/>
              <a:t> </a:t>
            </a:r>
          </a:p>
          <a:p>
            <a:pPr marL="0" indent="0" fontAlgn="base">
              <a:buNone/>
            </a:pPr>
            <a:r>
              <a:rPr lang="ru-RU" u="sng" dirty="0"/>
              <a:t>З</a:t>
            </a:r>
            <a:r>
              <a:rPr lang="ru-RU" u="sng" dirty="0" smtClean="0"/>
              <a:t>апрещается </a:t>
            </a:r>
            <a:r>
              <a:rPr lang="ru-RU" u="sng" dirty="0"/>
              <a:t>что-либо делать с обнаруженным предметом.</a:t>
            </a:r>
            <a:endParaRPr lang="ru-RU" dirty="0"/>
          </a:p>
          <a:p>
            <a:pPr marL="0" indent="0" fontAlgn="base">
              <a:buNone/>
            </a:pPr>
            <a:r>
              <a:rPr lang="ru-RU" i="1" dirty="0"/>
              <a:t>Не пинать, не наступать, </a:t>
            </a:r>
            <a:endParaRPr lang="ru-RU" dirty="0"/>
          </a:p>
          <a:p>
            <a:pPr marL="0" indent="0" fontAlgn="base">
              <a:buNone/>
            </a:pPr>
            <a:r>
              <a:rPr lang="ru-RU" i="1" dirty="0"/>
              <a:t>Не кидать, не разбирать,</a:t>
            </a:r>
            <a:endParaRPr lang="ru-RU" dirty="0"/>
          </a:p>
          <a:p>
            <a:pPr marL="0" indent="0" fontAlgn="base">
              <a:buNone/>
            </a:pPr>
            <a:r>
              <a:rPr lang="ru-RU" i="1" dirty="0"/>
              <a:t>Не тянуть и не вскрывать,</a:t>
            </a:r>
            <a:endParaRPr lang="ru-RU" dirty="0"/>
          </a:p>
          <a:p>
            <a:pPr marL="0" indent="0" fontAlgn="base">
              <a:buNone/>
            </a:pPr>
            <a:r>
              <a:rPr lang="ru-RU" i="1" dirty="0"/>
              <a:t>Никуда не передвигать!</a:t>
            </a:r>
            <a:endParaRPr lang="ru-RU" dirty="0"/>
          </a:p>
          <a:p>
            <a:pPr fontAlgn="base"/>
            <a:r>
              <a:rPr lang="ru-RU" dirty="0"/>
              <a:t>(Повторяем стих с детьми).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18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515980"/>
            <a:ext cx="8172451" cy="50181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Мотивация детей на следующее </a:t>
            </a:r>
            <a:r>
              <a:rPr lang="ru-RU" b="1" dirty="0" smtClean="0"/>
              <a:t>занятие.</a:t>
            </a:r>
            <a:r>
              <a:rPr lang="ru-RU" dirty="0"/>
              <a:t> </a:t>
            </a:r>
            <a:r>
              <a:rPr lang="ru-RU" dirty="0" smtClean="0"/>
              <a:t>Педагог</a:t>
            </a:r>
            <a:r>
              <a:rPr lang="ru-RU" dirty="0"/>
              <a:t>: «В следующий раз мы снова встретимся и продолжим узнавать новые Волшебные правила поведения вместе с Защитником Захаром».</a:t>
            </a:r>
          </a:p>
          <a:p>
            <a:r>
              <a:rPr lang="ru-RU" b="1" dirty="0" smtClean="0"/>
              <a:t>3</a:t>
            </a:r>
            <a:r>
              <a:rPr lang="ru-RU" b="1" dirty="0"/>
              <a:t>. Рефлексивно-аналитическая деятель­ность с детьми (итог </a:t>
            </a:r>
            <a:r>
              <a:rPr lang="ru-RU" b="1" dirty="0" smtClean="0"/>
              <a:t>занятия)</a:t>
            </a:r>
            <a:r>
              <a:rPr lang="ru-RU" dirty="0"/>
              <a:t> </a:t>
            </a:r>
            <a:r>
              <a:rPr lang="ru-RU" b="1" dirty="0" smtClean="0"/>
              <a:t>Мы </a:t>
            </a:r>
            <a:r>
              <a:rPr lang="ru-RU" b="1" dirty="0"/>
              <a:t>сегодня вели себя как умные собачки. Как? </a:t>
            </a:r>
            <a:r>
              <a:rPr lang="ru-RU" b="1" dirty="0" smtClean="0"/>
              <a:t>Зачем?</a:t>
            </a:r>
            <a:r>
              <a:rPr lang="ru-RU" dirty="0"/>
              <a:t> </a:t>
            </a:r>
            <a:r>
              <a:rPr lang="ru-RU" dirty="0" smtClean="0"/>
              <a:t>Мы </a:t>
            </a:r>
            <a:r>
              <a:rPr lang="ru-RU" dirty="0"/>
              <a:t>выучили новые Волшебные правила поведения и важные стихи. Повторим.</a:t>
            </a:r>
          </a:p>
          <a:p>
            <a:pPr marL="0" indent="0" fontAlgn="base">
              <a:buNone/>
            </a:pPr>
            <a:r>
              <a:rPr lang="ru-RU" u="sng" dirty="0"/>
              <a:t>Запрещается что-либо делать с обнаруженным предметом.</a:t>
            </a:r>
            <a:endParaRPr lang="ru-RU" dirty="0"/>
          </a:p>
          <a:p>
            <a:pPr marL="0" indent="0" fontAlgn="base">
              <a:buNone/>
            </a:pPr>
            <a:r>
              <a:rPr lang="ru-RU" i="1" dirty="0"/>
              <a:t>Не пинать, не наступать, Не кидать, не </a:t>
            </a:r>
            <a:r>
              <a:rPr lang="ru-RU" i="1" dirty="0" smtClean="0"/>
              <a:t>разбирать,</a:t>
            </a:r>
            <a:r>
              <a:rPr lang="ru-RU" dirty="0"/>
              <a:t> </a:t>
            </a:r>
            <a:r>
              <a:rPr lang="ru-RU" i="1" dirty="0" smtClean="0"/>
              <a:t>Не </a:t>
            </a:r>
            <a:r>
              <a:rPr lang="ru-RU" i="1" dirty="0"/>
              <a:t>тянуть и не вскрывать, Никуда не двигать!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Сумка</a:t>
            </a:r>
            <a:r>
              <a:rPr lang="ru-RU" i="1" dirty="0"/>
              <a:t>, коробка, пакет – это подозрительный </a:t>
            </a:r>
            <a:r>
              <a:rPr lang="ru-RU" i="1" dirty="0" smtClean="0"/>
              <a:t>предмет,</a:t>
            </a:r>
            <a:r>
              <a:rPr lang="ru-RU" dirty="0"/>
              <a:t> </a:t>
            </a:r>
            <a:r>
              <a:rPr lang="ru-RU" i="1" dirty="0" smtClean="0"/>
              <a:t>Если </a:t>
            </a:r>
            <a:r>
              <a:rPr lang="ru-RU" i="1" dirty="0"/>
              <a:t>их ты найдёшь, - подальше тихонько отойдёшь.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И чтоб не случилась беда, Кричи: «Помощь скорее нужна»!</a:t>
            </a:r>
            <a:endParaRPr lang="ru-RU" dirty="0"/>
          </a:p>
          <a:p>
            <a:r>
              <a:rPr lang="ru-RU" dirty="0" smtClean="0"/>
              <a:t>Педагог</a:t>
            </a:r>
            <a:r>
              <a:rPr lang="ru-RU" dirty="0"/>
              <a:t>: «Мы справились со всеми заданиями хорошо?» (ответы детей). Кто был сегодня молодец, старался и многое запомнил, тот «даст пять»: соседу слева и соседу справа и мне!» Педагог прощается с каждым ребёнком. «А теперь похлопаем в ладошки! »</a:t>
            </a:r>
          </a:p>
          <a:p>
            <a:pPr marL="0" indent="0">
              <a:buNone/>
            </a:pPr>
            <a:r>
              <a:rPr lang="ru-RU" b="1" dirty="0" smtClean="0"/>
              <a:t>Рефлексивно-аналитическая </a:t>
            </a:r>
            <a:r>
              <a:rPr lang="ru-RU" b="1" dirty="0"/>
              <a:t>деятель­ность </a:t>
            </a:r>
            <a:r>
              <a:rPr lang="ru-RU" b="1" dirty="0" smtClean="0"/>
              <a:t>педагога</a:t>
            </a:r>
            <a:r>
              <a:rPr lang="ru-RU" dirty="0" smtClean="0"/>
              <a:t>. Примерные </a:t>
            </a:r>
            <a:r>
              <a:rPr lang="ru-RU" dirty="0"/>
              <a:t>вопросы для самоанализа: </a:t>
            </a:r>
            <a:r>
              <a:rPr lang="ru-RU" dirty="0" smtClean="0"/>
              <a:t> Как </a:t>
            </a:r>
            <a:r>
              <a:rPr lang="ru-RU" dirty="0"/>
              <a:t>прошло занятие с детьми? Выполнены ли цель и задачи? </a:t>
            </a:r>
            <a:r>
              <a:rPr lang="ru-RU" dirty="0" smtClean="0"/>
              <a:t> На </a:t>
            </a:r>
            <a:r>
              <a:rPr lang="ru-RU" dirty="0"/>
              <a:t>что обратить внимание на следующем занятии с этой группой детей?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6497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333500"/>
            <a:ext cx="8077201" cy="48768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Рекомендации для педагогов или родителей.</a:t>
            </a:r>
            <a:endParaRPr lang="ru-RU" dirty="0"/>
          </a:p>
          <a:p>
            <a:r>
              <a:rPr lang="ru-RU" dirty="0"/>
              <a:t>1. Рекомендовано провести дидактическую игру: «Где спрятался опасный предмет?» Предлагается схема города, улицы. Детям предлагается найти: где на карте города может быть опасный предмет? Дети предлагают свои варианты. Педагог поддерживает инициативу детей в ответах. Совместно делается вывод: опасный предмет может быть в любом месте, особенно там, где многолюдно.</a:t>
            </a:r>
          </a:p>
          <a:p>
            <a:r>
              <a:rPr lang="ru-RU" dirty="0"/>
              <a:t>2. Развивающая предметно-пространственная среда должна быть достаточно насыщенной материалами, детям предлагается совместная с педагогом деятельность: нарисовать плакат, который бы отражал основные Волшебные правила поведения при обнаружении потенциально опасного предмета. Дети могут работать в небольших группах или индивидуально. Педагог напоминает правила, ребёнок сам выбирает то правило, которое будет изображать. Все рисунки скрепляются и проговариваются Волшебные правила поведения. Педагог выступает в качестве помогающего партнёра. Реализуется сотрудничество детей и взрослых, ребенок выступает полноценным участником образовательных отношений.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3742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99" y="2768599"/>
            <a:ext cx="338488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br>
              <a:rPr lang="ru-RU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</a:t>
            </a:r>
            <a:endParaRPr lang="ru-RU" sz="4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 descr="Картинки по запросу безопасность дете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484" y="1017209"/>
            <a:ext cx="4592888" cy="482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04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8042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963" y="352843"/>
            <a:ext cx="3626028" cy="5879515"/>
          </a:xfrm>
        </p:spPr>
        <p:txBody>
          <a:bodyPr>
            <a:normAutofit/>
          </a:bodyPr>
          <a:lstStyle/>
          <a:p>
            <a:r>
              <a:rPr lang="ru-RU" sz="2000" dirty="0"/>
              <a:t>К</a:t>
            </a:r>
            <a:r>
              <a:rPr lang="ru-RU" sz="2000" dirty="0" smtClean="0"/>
              <a:t>лючевая </a:t>
            </a:r>
            <a:r>
              <a:rPr lang="ru-RU" sz="2000" dirty="0"/>
              <a:t>роль в </a:t>
            </a:r>
            <a:r>
              <a:rPr lang="ru-RU" sz="2000" b="1" dirty="0"/>
              <a:t>обеспечении национальной безопасности</a:t>
            </a:r>
            <a:r>
              <a:rPr lang="ru-RU" sz="2000" dirty="0"/>
              <a:t> государства и жизнедеятельности отдельной личности и общества принадлежит </a:t>
            </a:r>
            <a:r>
              <a:rPr lang="ru-RU" sz="2000" b="1" dirty="0"/>
              <a:t>образованию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smtClean="0"/>
              <a:t>Сохранение </a:t>
            </a:r>
            <a:r>
              <a:rPr lang="ru-RU" sz="2000" dirty="0"/>
              <a:t>здоровья детей и формирование у них опыта безопасного, ответственного поведения в отношении своей жизни и здоровья рассматриваются как </a:t>
            </a:r>
            <a:r>
              <a:rPr lang="ru-RU" sz="2000" dirty="0" smtClean="0"/>
              <a:t>одна </a:t>
            </a:r>
            <a:r>
              <a:rPr lang="ru-RU" sz="2000" dirty="0"/>
              <a:t>из основных задач системы образования.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Картинки по запросу безопасность дете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403" y="160338"/>
            <a:ext cx="5012823" cy="375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37977" y="428222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Именно </a:t>
            </a:r>
            <a:r>
              <a:rPr lang="ru-RU" sz="2000" b="1" dirty="0"/>
              <a:t>«человеческий фактор»</a:t>
            </a:r>
            <a:r>
              <a:rPr lang="ru-RU" sz="2000" dirty="0"/>
              <a:t>, особенно когда речь идет о детях, может оказаться главенствующим в вопросе </a:t>
            </a:r>
            <a:r>
              <a:rPr lang="ru-RU" sz="2000" b="1" dirty="0"/>
              <a:t>спасения</a:t>
            </a:r>
            <a:r>
              <a:rPr lang="ru-RU" sz="2000" dirty="0"/>
              <a:t> в любой экстремальной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40331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программ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540042"/>
            <a:ext cx="8317833" cy="4501321"/>
          </a:xfrm>
        </p:spPr>
        <p:txBody>
          <a:bodyPr/>
          <a:lstStyle/>
          <a:p>
            <a:r>
              <a:rPr lang="ru-RU" dirty="0"/>
              <a:t>Анализ программ и методик показал, что предлагаемые содержание, формы, методы и приемы работы не обеспечивают формирование у дошкольников знаний о безопасном поведении в полном объеме, т.к. не освещены вопросы связанные с ЧС ТХ.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913867"/>
              </p:ext>
            </p:extLst>
          </p:nvPr>
        </p:nvGraphicFramePr>
        <p:xfrm>
          <a:off x="609600" y="2838450"/>
          <a:ext cx="8172450" cy="3648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2592"/>
                <a:gridCol w="1520200"/>
                <a:gridCol w="5089658"/>
              </a:tblGrid>
              <a:tr h="3648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ОТ РОЖДЕНИЯ ДО ШКОЛЫ 2014 год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18" marR="67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Н. Е.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Веракса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Т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. С. Комарова, 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М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. А. Васильева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18" marR="67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поведения. Формирование представлений о некоторых типичных опасных ситуациях и способах поведения в них. Уточнять знания детей о работе пожарных, о причинах пожаров, об элементарных правилах поведения во время пожара. Знакомить с работой службы спасения — МЧС. Закреплять знания о том, что в случае необходимости взрослые звонят по телефонам «01», «02», «03». Учить называть свое имя, фамилию, возраст, домашний адрес, телефон.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18" marR="672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45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953251" cy="132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</a:t>
            </a:r>
            <a:r>
              <a:rPr lang="ru-RU" dirty="0" smtClean="0"/>
              <a:t>программ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solidFill>
                  <a:schemeClr val="tx1"/>
                </a:solidFill>
              </a:rPr>
              <a:t>Единственная программа с упоминанием антитеррористической безопасности</a:t>
            </a: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708810"/>
              </p:ext>
            </p:extLst>
          </p:nvPr>
        </p:nvGraphicFramePr>
        <p:xfrm>
          <a:off x="628648" y="2349500"/>
          <a:ext cx="7867652" cy="3765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4314"/>
                <a:gridCol w="1463503"/>
                <a:gridCol w="4899835"/>
              </a:tblGrid>
              <a:tr h="273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«ДИАЛОГ»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О.Л. Соболева, О.Г. Приходько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Формирование основ безопасного поведения в экстремальных ситуациях. Осуществляется ознакомление: − с правилами безопасности, связанными с огнем (профилактика возникновения пожара и правила поведения в пожароопасной ситуации). В результате освоения программного содержания ребёнок знаком с основными навыками адекватного поведения в ситуациях агрессивного поведения другого человека или террористической угрозы.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846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Дефиниции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491916"/>
            <a:ext cx="8269706" cy="4549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Под </a:t>
            </a:r>
            <a:r>
              <a:rPr lang="ru-RU" sz="2800" dirty="0"/>
              <a:t>«формированием представлений о безопасном поведении в ЧСТХ у ДДВ</a:t>
            </a:r>
            <a:r>
              <a:rPr lang="ru-RU" sz="2800" dirty="0" smtClean="0"/>
              <a:t>» </a:t>
            </a:r>
            <a:r>
              <a:rPr lang="ru-RU" sz="2800" dirty="0"/>
              <a:t>мы </a:t>
            </a:r>
            <a:r>
              <a:rPr lang="ru-RU" sz="2800" dirty="0" smtClean="0"/>
              <a:t>понимаем: </a:t>
            </a:r>
          </a:p>
          <a:p>
            <a:pPr marL="0" indent="0">
              <a:buNone/>
            </a:pPr>
            <a:r>
              <a:rPr lang="ru-RU" sz="2800" dirty="0" smtClean="0"/>
              <a:t>«</a:t>
            </a:r>
            <a:r>
              <a:rPr lang="ru-RU" sz="2800" dirty="0"/>
              <a:t>целенаправленный процесс познания адекватных действий </a:t>
            </a:r>
            <a:r>
              <a:rPr lang="ru-RU" sz="2800" dirty="0" smtClean="0"/>
              <a:t>в ситуациях </a:t>
            </a:r>
            <a:r>
              <a:rPr lang="ru-RU" sz="2800" dirty="0"/>
              <a:t>угрозы и совершения актов устрашения, позволяющих спланировать и совершить осознанную систему поступков для защиты здоровья и жизни своей и окружающих».</a:t>
            </a:r>
          </a:p>
          <a:p>
            <a:endParaRPr lang="ru-RU" sz="2800" dirty="0"/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21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419895"/>
            <a:ext cx="7791450" cy="1320800"/>
          </a:xfrm>
        </p:spPr>
        <p:txBody>
          <a:bodyPr/>
          <a:lstStyle/>
          <a:p>
            <a:r>
              <a:rPr lang="ru-RU" dirty="0" smtClean="0"/>
              <a:t>Возможности старшего дошкольного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375" y="1564105"/>
            <a:ext cx="8322677" cy="5160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/>
              <a:t>Среди важных возрастных возможностей </a:t>
            </a:r>
            <a:r>
              <a:rPr lang="ru-RU" sz="2000" b="1" u="sng" dirty="0"/>
              <a:t>мы выделяем: </a:t>
            </a:r>
            <a:endParaRPr lang="ru-RU" sz="2000" b="1" u="sng" dirty="0" smtClean="0"/>
          </a:p>
          <a:p>
            <a:r>
              <a:rPr lang="ru-RU" dirty="0" smtClean="0"/>
              <a:t>рост </a:t>
            </a:r>
            <a:r>
              <a:rPr lang="ru-RU" b="1" dirty="0"/>
              <a:t>осознанности</a:t>
            </a:r>
            <a:r>
              <a:rPr lang="ru-RU" dirty="0"/>
              <a:t> и производительности поведения для самосохранения; </a:t>
            </a:r>
            <a:endParaRPr lang="ru-RU" dirty="0" smtClean="0"/>
          </a:p>
          <a:p>
            <a:r>
              <a:rPr lang="ru-RU" dirty="0" smtClean="0"/>
              <a:t>актуализация </a:t>
            </a:r>
            <a:r>
              <a:rPr lang="ru-RU" dirty="0"/>
              <a:t>и </a:t>
            </a:r>
            <a:r>
              <a:rPr lang="ru-RU" b="1" dirty="0"/>
              <a:t>соподчинение познавательных, деловых и личностных </a:t>
            </a:r>
            <a:r>
              <a:rPr lang="ru-RU" dirty="0"/>
              <a:t>мотивов в познании и деятельности; </a:t>
            </a:r>
            <a:endParaRPr lang="ru-RU" dirty="0" smtClean="0"/>
          </a:p>
          <a:p>
            <a:r>
              <a:rPr lang="ru-RU" dirty="0" smtClean="0"/>
              <a:t>увеличение </a:t>
            </a:r>
            <a:r>
              <a:rPr lang="ru-RU" b="1" dirty="0"/>
              <a:t>вариативности поведения </a:t>
            </a:r>
            <a:r>
              <a:rPr lang="ru-RU" dirty="0"/>
              <a:t>с учётом социальной обстановки; </a:t>
            </a:r>
            <a:endParaRPr lang="ru-RU" dirty="0" smtClean="0"/>
          </a:p>
          <a:p>
            <a:r>
              <a:rPr lang="ru-RU" b="1" dirty="0" smtClean="0"/>
              <a:t>сознательный </a:t>
            </a:r>
            <a:r>
              <a:rPr lang="ru-RU" b="1" dirty="0"/>
              <a:t>контроль и управление </a:t>
            </a:r>
            <a:r>
              <a:rPr lang="ru-RU" dirty="0"/>
              <a:t>своим поведением; </a:t>
            </a:r>
            <a:endParaRPr lang="ru-RU" dirty="0" smtClean="0"/>
          </a:p>
          <a:p>
            <a:r>
              <a:rPr lang="ru-RU" dirty="0" smtClean="0"/>
              <a:t>осознанность </a:t>
            </a:r>
            <a:r>
              <a:rPr lang="ru-RU" dirty="0"/>
              <a:t>в части предварительной ориентировки (развивается </a:t>
            </a:r>
            <a:r>
              <a:rPr lang="ru-RU" b="1" dirty="0"/>
              <a:t>прогностическая функция мышления</a:t>
            </a:r>
            <a:r>
              <a:rPr lang="ru-RU" dirty="0"/>
              <a:t>) и предвосхищении последствий поступков; </a:t>
            </a:r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/>
              <a:t>способности к проявлению </a:t>
            </a:r>
            <a:r>
              <a:rPr lang="ru-RU" b="1" dirty="0"/>
              <a:t>волевых усилий </a:t>
            </a:r>
            <a:r>
              <a:rPr lang="ru-RU" dirty="0"/>
              <a:t>для преодоления внешнего воздействия;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/>
              <a:t>итог: </a:t>
            </a:r>
            <a:r>
              <a:rPr lang="ru-RU" b="1" dirty="0"/>
              <a:t>возможности развития самостоятельности, ответственности и настойчивости.</a:t>
            </a:r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559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фон слай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92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0611" y="981075"/>
            <a:ext cx="6858001" cy="5275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Дополнительная общеобразовательная общеразвивающая программа социально-педагогической направленности </a:t>
            </a: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БЕЗОПАСНЫЙ Я </a:t>
            </a: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БЕЗОПАСНОМ МИРЕ»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 descr="Картинки по запросу фон слай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37479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3542</Words>
  <Application>Microsoft Office PowerPoint</Application>
  <PresentationFormat>Экран (4:3)</PresentationFormat>
  <Paragraphs>184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Calibri</vt:lpstr>
      <vt:lpstr>Times New Roman</vt:lpstr>
      <vt:lpstr>Trebuchet MS</vt:lpstr>
      <vt:lpstr>Wingdings 3</vt:lpstr>
      <vt:lpstr>Грань</vt:lpstr>
      <vt:lpstr>Антитеррористические занятия с детьми  как возможность создать мирное и безопасное будущее</vt:lpstr>
      <vt:lpstr>Котлованова Олеся Владимировна</vt:lpstr>
      <vt:lpstr>Проблема безопасности</vt:lpstr>
      <vt:lpstr>Презентация PowerPoint</vt:lpstr>
      <vt:lpstr>Анализ программ</vt:lpstr>
      <vt:lpstr>Анализ программ  Единственная программа с упоминанием антитеррористической безопасности</vt:lpstr>
      <vt:lpstr>Дефиниции</vt:lpstr>
      <vt:lpstr>Возможности старшего дошкольного возраста</vt:lpstr>
      <vt:lpstr>Дополнительная общеобразовательная общеразвивающая программа социально-педагогической направленности  «БЕЗОПАСНЫЙ Я  В БЕЗОПАСНОМ МИРЕ» </vt:lpstr>
      <vt:lpstr>Презентация PowerPoint</vt:lpstr>
      <vt:lpstr>Презентация PowerPoint</vt:lpstr>
      <vt:lpstr>Стратегии поведении при ЧСТХ </vt:lpstr>
      <vt:lpstr>Стратегии поведении при ЧСТХ </vt:lpstr>
      <vt:lpstr>Стратегии поведении при ЧСТХ </vt:lpstr>
      <vt:lpstr>Стратегии поведении при ЧСТХ </vt:lpstr>
      <vt:lpstr>Стратегии поведении при ЧСТХ </vt:lpstr>
      <vt:lpstr>Презентация PowerPoint</vt:lpstr>
      <vt:lpstr>Занятия строятся в соответствии с системой педагогических принципов: </vt:lpstr>
      <vt:lpstr>Занятия строятся в соответствии с системой принципов психологической безопасности и принципов нравственного воспитания при развитии нравственно-волевой сферы: </vt:lpstr>
      <vt:lpstr>Индивидуальная работа с детьми </vt:lpstr>
      <vt:lpstr>Планируемые результаты. Дети:</vt:lpstr>
      <vt:lpstr>Презентация PowerPoint</vt:lpstr>
      <vt:lpstr>Пример занятия</vt:lpstr>
      <vt:lpstr>Пример</vt:lpstr>
      <vt:lpstr>Пример</vt:lpstr>
      <vt:lpstr>Пример</vt:lpstr>
      <vt:lpstr>Пример</vt:lpstr>
      <vt:lpstr>Пример</vt:lpstr>
      <vt:lpstr>Пример</vt:lpstr>
      <vt:lpstr>Пример</vt:lpstr>
      <vt:lpstr>Пример</vt:lpstr>
      <vt:lpstr>Пример</vt:lpstr>
      <vt:lpstr>Пример</vt:lpstr>
      <vt:lpstr>Спасибо 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Антитеррористические занятия с детьми  как возможность создать мирное и безопасное будущее</dc:title>
  <dc:creator>Олеся</dc:creator>
  <cp:lastModifiedBy>Олеся</cp:lastModifiedBy>
  <cp:revision>22</cp:revision>
  <dcterms:created xsi:type="dcterms:W3CDTF">2019-12-03T09:17:55Z</dcterms:created>
  <dcterms:modified xsi:type="dcterms:W3CDTF">2019-12-09T04:19:22Z</dcterms:modified>
</cp:coreProperties>
</file>